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8" r:id="rId3"/>
    <p:sldId id="257" r:id="rId4"/>
    <p:sldId id="260" r:id="rId5"/>
    <p:sldId id="261" r:id="rId6"/>
    <p:sldId id="265" r:id="rId7"/>
    <p:sldId id="264" r:id="rId8"/>
    <p:sldId id="271" r:id="rId9"/>
    <p:sldId id="274" r:id="rId10"/>
    <p:sldId id="275" r:id="rId11"/>
    <p:sldId id="273" r:id="rId12"/>
    <p:sldId id="272" r:id="rId13"/>
    <p:sldId id="263" r:id="rId14"/>
    <p:sldId id="276" r:id="rId15"/>
    <p:sldId id="278" r:id="rId16"/>
    <p:sldId id="279" r:id="rId17"/>
    <p:sldId id="280"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39" d="100"/>
          <a:sy n="39" d="100"/>
        </p:scale>
        <p:origin x="-138" y="-8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5C313C-B7C1-45F1-88DC-704FF403981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41A7EF46-E41E-4719-A3D1-733CAB9E78A3}">
      <dgm:prSet phldrT="[Text]" custT="1"/>
      <dgm:spPr/>
      <dgm:t>
        <a:bodyPr/>
        <a:lstStyle/>
        <a:p>
          <a:r>
            <a:rPr lang="en-US" sz="2000" b="1" dirty="0" smtClean="0"/>
            <a:t>Gradual Phase-out of imported used parts and components </a:t>
          </a:r>
          <a:endParaRPr lang="en-US" sz="2000" dirty="0"/>
        </a:p>
      </dgm:t>
    </dgm:pt>
    <dgm:pt modelId="{D19A9775-9DE1-4EF8-A0F2-EC5C14FB20F3}" type="parTrans" cxnId="{7F83F6FC-3448-4747-9219-F82AAFBC6ED1}">
      <dgm:prSet/>
      <dgm:spPr/>
      <dgm:t>
        <a:bodyPr/>
        <a:lstStyle/>
        <a:p>
          <a:endParaRPr lang="en-US"/>
        </a:p>
      </dgm:t>
    </dgm:pt>
    <dgm:pt modelId="{3ECAC1D2-DDB0-48C6-9ACA-1AF55AE55001}" type="sibTrans" cxnId="{7F83F6FC-3448-4747-9219-F82AAFBC6ED1}">
      <dgm:prSet/>
      <dgm:spPr/>
      <dgm:t>
        <a:bodyPr/>
        <a:lstStyle/>
        <a:p>
          <a:endParaRPr lang="en-US"/>
        </a:p>
      </dgm:t>
    </dgm:pt>
    <dgm:pt modelId="{994059D8-1EA7-48EA-918F-97BC041E3355}" type="pres">
      <dgm:prSet presAssocID="{8F5C313C-B7C1-45F1-88DC-704FF403981E}" presName="layout" presStyleCnt="0">
        <dgm:presLayoutVars>
          <dgm:chMax/>
          <dgm:chPref/>
          <dgm:dir/>
          <dgm:animOne val="branch"/>
          <dgm:animLvl val="lvl"/>
          <dgm:resizeHandles/>
        </dgm:presLayoutVars>
      </dgm:prSet>
      <dgm:spPr/>
      <dgm:t>
        <a:bodyPr/>
        <a:lstStyle/>
        <a:p>
          <a:endParaRPr lang="en-US"/>
        </a:p>
      </dgm:t>
    </dgm:pt>
    <dgm:pt modelId="{898A320D-8898-4910-8302-79DC2207C591}" type="pres">
      <dgm:prSet presAssocID="{41A7EF46-E41E-4719-A3D1-733CAB9E78A3}" presName="root" presStyleCnt="0">
        <dgm:presLayoutVars>
          <dgm:chMax/>
          <dgm:chPref val="4"/>
        </dgm:presLayoutVars>
      </dgm:prSet>
      <dgm:spPr/>
    </dgm:pt>
    <dgm:pt modelId="{B6140433-5A11-4C8B-B455-63AA4518A913}" type="pres">
      <dgm:prSet presAssocID="{41A7EF46-E41E-4719-A3D1-733CAB9E78A3}" presName="rootComposite" presStyleCnt="0">
        <dgm:presLayoutVars/>
      </dgm:prSet>
      <dgm:spPr/>
    </dgm:pt>
    <dgm:pt modelId="{200CC32A-20C9-4B65-AEE3-FA2B6CC4761F}" type="pres">
      <dgm:prSet presAssocID="{41A7EF46-E41E-4719-A3D1-733CAB9E78A3}" presName="rootText" presStyleLbl="node0" presStyleIdx="0" presStyleCnt="1" custScaleY="67041" custLinFactY="-4582" custLinFactNeighborY="-100000">
        <dgm:presLayoutVars>
          <dgm:chMax/>
          <dgm:chPref val="4"/>
        </dgm:presLayoutVars>
      </dgm:prSet>
      <dgm:spPr/>
      <dgm:t>
        <a:bodyPr/>
        <a:lstStyle/>
        <a:p>
          <a:endParaRPr lang="en-US"/>
        </a:p>
      </dgm:t>
    </dgm:pt>
    <dgm:pt modelId="{8A4D10E9-942D-4D54-BB62-E271AFD41079}" type="pres">
      <dgm:prSet presAssocID="{41A7EF46-E41E-4719-A3D1-733CAB9E78A3}" presName="childShape" presStyleCnt="0">
        <dgm:presLayoutVars>
          <dgm:chMax val="0"/>
          <dgm:chPref val="0"/>
        </dgm:presLayoutVars>
      </dgm:prSet>
      <dgm:spPr/>
    </dgm:pt>
  </dgm:ptLst>
  <dgm:cxnLst>
    <dgm:cxn modelId="{7F83F6FC-3448-4747-9219-F82AAFBC6ED1}" srcId="{8F5C313C-B7C1-45F1-88DC-704FF403981E}" destId="{41A7EF46-E41E-4719-A3D1-733CAB9E78A3}" srcOrd="0" destOrd="0" parTransId="{D19A9775-9DE1-4EF8-A0F2-EC5C14FB20F3}" sibTransId="{3ECAC1D2-DDB0-48C6-9ACA-1AF55AE55001}"/>
    <dgm:cxn modelId="{FDEA0351-4F68-4B74-8DCB-185524725143}" type="presOf" srcId="{41A7EF46-E41E-4719-A3D1-733CAB9E78A3}" destId="{200CC32A-20C9-4B65-AEE3-FA2B6CC4761F}" srcOrd="0" destOrd="0" presId="urn:microsoft.com/office/officeart/2008/layout/PictureAccentList"/>
    <dgm:cxn modelId="{EF127080-D9C2-4FDA-B6DD-E94404D0E8BE}" type="presOf" srcId="{8F5C313C-B7C1-45F1-88DC-704FF403981E}" destId="{994059D8-1EA7-48EA-918F-97BC041E3355}" srcOrd="0" destOrd="0" presId="urn:microsoft.com/office/officeart/2008/layout/PictureAccentList"/>
    <dgm:cxn modelId="{CA2D00B6-CB07-4C8F-A5BA-ADDA49E795D8}" type="presParOf" srcId="{994059D8-1EA7-48EA-918F-97BC041E3355}" destId="{898A320D-8898-4910-8302-79DC2207C591}" srcOrd="0" destOrd="0" presId="urn:microsoft.com/office/officeart/2008/layout/PictureAccentList"/>
    <dgm:cxn modelId="{D982F0C9-739F-46F1-A9A9-F215B8B52AB5}" type="presParOf" srcId="{898A320D-8898-4910-8302-79DC2207C591}" destId="{B6140433-5A11-4C8B-B455-63AA4518A913}" srcOrd="0" destOrd="0" presId="urn:microsoft.com/office/officeart/2008/layout/PictureAccentList"/>
    <dgm:cxn modelId="{D2724A5D-5728-41E2-A5CE-8A6D38FEBFBE}" type="presParOf" srcId="{B6140433-5A11-4C8B-B455-63AA4518A913}" destId="{200CC32A-20C9-4B65-AEE3-FA2B6CC4761F}" srcOrd="0" destOrd="0" presId="urn:microsoft.com/office/officeart/2008/layout/PictureAccentList"/>
    <dgm:cxn modelId="{9E6FE0A0-AB20-468A-9164-6F359D186ADA}" type="presParOf" srcId="{898A320D-8898-4910-8302-79DC2207C591}" destId="{8A4D10E9-942D-4D54-BB62-E271AFD4107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83382-BE7E-4280-8789-A8112476435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4DC4544-3298-428B-B6C1-1CA2DBD330B3}">
      <dgm:prSet phldrT="[Text]"/>
      <dgm:spPr/>
      <dgm:t>
        <a:bodyPr/>
        <a:lstStyle/>
        <a:p>
          <a:r>
            <a:rPr lang="en-US" dirty="0" smtClean="0"/>
            <a:t>Brake pads </a:t>
          </a:r>
          <a:endParaRPr lang="en-US" dirty="0"/>
        </a:p>
      </dgm:t>
    </dgm:pt>
    <dgm:pt modelId="{3FE095EA-99DB-4FC7-A9A0-C8E1697DD179}" type="parTrans" cxnId="{3D0841F5-D4E9-4BF0-AE8E-A9ED2FA47443}">
      <dgm:prSet/>
      <dgm:spPr/>
      <dgm:t>
        <a:bodyPr/>
        <a:lstStyle/>
        <a:p>
          <a:endParaRPr lang="en-US"/>
        </a:p>
      </dgm:t>
    </dgm:pt>
    <dgm:pt modelId="{84F6A84A-FCB9-4A9F-A002-E0EDF540B847}" type="sibTrans" cxnId="{3D0841F5-D4E9-4BF0-AE8E-A9ED2FA47443}">
      <dgm:prSet/>
      <dgm:spPr/>
      <dgm:t>
        <a:bodyPr/>
        <a:lstStyle/>
        <a:p>
          <a:endParaRPr lang="en-US"/>
        </a:p>
      </dgm:t>
    </dgm:pt>
    <dgm:pt modelId="{120A113D-C5D8-47F9-96BF-883CA81FF456}">
      <dgm:prSet phldrT="[Text]"/>
      <dgm:spPr/>
      <dgm:t>
        <a:bodyPr/>
        <a:lstStyle/>
        <a:p>
          <a:r>
            <a:rPr lang="en-US" dirty="0" smtClean="0"/>
            <a:t>Brake Linings</a:t>
          </a:r>
          <a:endParaRPr lang="en-US" dirty="0"/>
        </a:p>
      </dgm:t>
    </dgm:pt>
    <dgm:pt modelId="{542F89FD-163A-410D-A3C1-52DE6743B69F}" type="parTrans" cxnId="{C4FA7F29-EFED-48B2-B095-99FA15003AF6}">
      <dgm:prSet/>
      <dgm:spPr/>
      <dgm:t>
        <a:bodyPr/>
        <a:lstStyle/>
        <a:p>
          <a:endParaRPr lang="en-US"/>
        </a:p>
      </dgm:t>
    </dgm:pt>
    <dgm:pt modelId="{BB134E6A-1FDA-41AB-BB7B-5849C28E1C6B}" type="sibTrans" cxnId="{C4FA7F29-EFED-48B2-B095-99FA15003AF6}">
      <dgm:prSet/>
      <dgm:spPr/>
      <dgm:t>
        <a:bodyPr/>
        <a:lstStyle/>
        <a:p>
          <a:endParaRPr lang="en-US"/>
        </a:p>
      </dgm:t>
    </dgm:pt>
    <dgm:pt modelId="{0419290B-9C7C-481A-81ED-DCE7A67AD4C9}">
      <dgm:prSet phldrT="[Text]"/>
      <dgm:spPr/>
      <dgm:t>
        <a:bodyPr/>
        <a:lstStyle/>
        <a:p>
          <a:r>
            <a:rPr lang="en-US" dirty="0" err="1" smtClean="0"/>
            <a:t>Tyres</a:t>
          </a:r>
          <a:endParaRPr lang="en-US" dirty="0"/>
        </a:p>
      </dgm:t>
    </dgm:pt>
    <dgm:pt modelId="{F7B25FF9-690E-4C6E-B9D5-6519A9F5307C}" type="parTrans" cxnId="{04FB77A2-C286-4B4C-AA39-A0315E65364D}">
      <dgm:prSet/>
      <dgm:spPr/>
      <dgm:t>
        <a:bodyPr/>
        <a:lstStyle/>
        <a:p>
          <a:endParaRPr lang="en-US"/>
        </a:p>
      </dgm:t>
    </dgm:pt>
    <dgm:pt modelId="{028E3750-62A7-4A20-B4EE-1F5E3F3AA67D}" type="sibTrans" cxnId="{04FB77A2-C286-4B4C-AA39-A0315E65364D}">
      <dgm:prSet/>
      <dgm:spPr/>
      <dgm:t>
        <a:bodyPr/>
        <a:lstStyle/>
        <a:p>
          <a:endParaRPr lang="en-US"/>
        </a:p>
      </dgm:t>
    </dgm:pt>
    <dgm:pt modelId="{8739C9D3-B233-441E-B5FE-EC5156D5F43C}">
      <dgm:prSet/>
      <dgm:spPr/>
      <dgm:t>
        <a:bodyPr/>
        <a:lstStyle/>
        <a:p>
          <a:r>
            <a:rPr lang="en-US" dirty="0" smtClean="0"/>
            <a:t>Batteries </a:t>
          </a:r>
          <a:endParaRPr lang="en-US" dirty="0"/>
        </a:p>
      </dgm:t>
    </dgm:pt>
    <dgm:pt modelId="{D03B68AD-3BD9-40CC-8006-66255F07D9EB}" type="parTrans" cxnId="{F022D3C9-9EF9-4215-B41B-FC88B3F38775}">
      <dgm:prSet/>
      <dgm:spPr/>
      <dgm:t>
        <a:bodyPr/>
        <a:lstStyle/>
        <a:p>
          <a:endParaRPr lang="en-US"/>
        </a:p>
      </dgm:t>
    </dgm:pt>
    <dgm:pt modelId="{CFA97815-3A98-4993-BAC6-CEE75835CED2}" type="sibTrans" cxnId="{F022D3C9-9EF9-4215-B41B-FC88B3F38775}">
      <dgm:prSet/>
      <dgm:spPr/>
      <dgm:t>
        <a:bodyPr/>
        <a:lstStyle/>
        <a:p>
          <a:endParaRPr lang="en-US"/>
        </a:p>
      </dgm:t>
    </dgm:pt>
    <dgm:pt modelId="{FDA11294-DD1F-43EE-B2BE-CF9C7B562556}" type="pres">
      <dgm:prSet presAssocID="{40183382-BE7E-4280-8789-A81124764355}" presName="linear" presStyleCnt="0">
        <dgm:presLayoutVars>
          <dgm:dir/>
          <dgm:resizeHandles val="exact"/>
        </dgm:presLayoutVars>
      </dgm:prSet>
      <dgm:spPr/>
      <dgm:t>
        <a:bodyPr/>
        <a:lstStyle/>
        <a:p>
          <a:endParaRPr lang="en-US"/>
        </a:p>
      </dgm:t>
    </dgm:pt>
    <dgm:pt modelId="{EB28066F-7913-4EF3-809E-FFF53AC08715}" type="pres">
      <dgm:prSet presAssocID="{04DC4544-3298-428B-B6C1-1CA2DBD330B3}" presName="comp" presStyleCnt="0"/>
      <dgm:spPr/>
    </dgm:pt>
    <dgm:pt modelId="{FB2B15C2-5B33-4A4C-B21B-ABB5A7AC2E99}" type="pres">
      <dgm:prSet presAssocID="{04DC4544-3298-428B-B6C1-1CA2DBD330B3}" presName="box" presStyleLbl="node1" presStyleIdx="0" presStyleCnt="4"/>
      <dgm:spPr/>
      <dgm:t>
        <a:bodyPr/>
        <a:lstStyle/>
        <a:p>
          <a:endParaRPr lang="en-US"/>
        </a:p>
      </dgm:t>
    </dgm:pt>
    <dgm:pt modelId="{DC1E1E5A-8E9E-4725-855F-798E1414CD88}" type="pres">
      <dgm:prSet presAssocID="{04DC4544-3298-428B-B6C1-1CA2DBD330B3}" presName="img" presStyleLbl="fgImgPlace1" presStyleIdx="0" presStyleCnt="4" custScaleY="98491" custLinFactNeighborY="31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7000" b="-57000"/>
          </a:stretch>
        </a:blipFill>
      </dgm:spPr>
    </dgm:pt>
    <dgm:pt modelId="{E7948984-982B-4A59-8590-05830AF3278B}" type="pres">
      <dgm:prSet presAssocID="{04DC4544-3298-428B-B6C1-1CA2DBD330B3}" presName="text" presStyleLbl="node1" presStyleIdx="0" presStyleCnt="4">
        <dgm:presLayoutVars>
          <dgm:bulletEnabled val="1"/>
        </dgm:presLayoutVars>
      </dgm:prSet>
      <dgm:spPr/>
      <dgm:t>
        <a:bodyPr/>
        <a:lstStyle/>
        <a:p>
          <a:endParaRPr lang="en-US"/>
        </a:p>
      </dgm:t>
    </dgm:pt>
    <dgm:pt modelId="{549B8897-4565-448A-AB1E-EE5EFD579B7C}" type="pres">
      <dgm:prSet presAssocID="{84F6A84A-FCB9-4A9F-A002-E0EDF540B847}" presName="spacer" presStyleCnt="0"/>
      <dgm:spPr/>
    </dgm:pt>
    <dgm:pt modelId="{65914FA8-5B6A-43B2-AD2B-FB05C56C2F59}" type="pres">
      <dgm:prSet presAssocID="{120A113D-C5D8-47F9-96BF-883CA81FF456}" presName="comp" presStyleCnt="0"/>
      <dgm:spPr/>
    </dgm:pt>
    <dgm:pt modelId="{991A83B4-36CD-4F52-94F0-1595CD04666F}" type="pres">
      <dgm:prSet presAssocID="{120A113D-C5D8-47F9-96BF-883CA81FF456}" presName="box" presStyleLbl="node1" presStyleIdx="1" presStyleCnt="4"/>
      <dgm:spPr/>
      <dgm:t>
        <a:bodyPr/>
        <a:lstStyle/>
        <a:p>
          <a:endParaRPr lang="en-US"/>
        </a:p>
      </dgm:t>
    </dgm:pt>
    <dgm:pt modelId="{B8A906F3-3E80-4203-81C4-79225DDF5289}" type="pres">
      <dgm:prSet presAssocID="{120A113D-C5D8-47F9-96BF-883CA81FF456}"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7000" b="-57000"/>
          </a:stretch>
        </a:blipFill>
      </dgm:spPr>
    </dgm:pt>
    <dgm:pt modelId="{52022D5F-3C5C-4BFC-A743-FA2EF800C164}" type="pres">
      <dgm:prSet presAssocID="{120A113D-C5D8-47F9-96BF-883CA81FF456}" presName="text" presStyleLbl="node1" presStyleIdx="1" presStyleCnt="4">
        <dgm:presLayoutVars>
          <dgm:bulletEnabled val="1"/>
        </dgm:presLayoutVars>
      </dgm:prSet>
      <dgm:spPr/>
      <dgm:t>
        <a:bodyPr/>
        <a:lstStyle/>
        <a:p>
          <a:endParaRPr lang="en-US"/>
        </a:p>
      </dgm:t>
    </dgm:pt>
    <dgm:pt modelId="{B577DD89-8BFD-499B-9577-7C734F1226C2}" type="pres">
      <dgm:prSet presAssocID="{BB134E6A-1FDA-41AB-BB7B-5849C28E1C6B}" presName="spacer" presStyleCnt="0"/>
      <dgm:spPr/>
    </dgm:pt>
    <dgm:pt modelId="{F423F976-DEF9-4006-9010-872FCB971423}" type="pres">
      <dgm:prSet presAssocID="{0419290B-9C7C-481A-81ED-DCE7A67AD4C9}" presName="comp" presStyleCnt="0"/>
      <dgm:spPr/>
    </dgm:pt>
    <dgm:pt modelId="{C5BA7E2D-E69C-4A2C-A23B-87BB16F6FE6D}" type="pres">
      <dgm:prSet presAssocID="{0419290B-9C7C-481A-81ED-DCE7A67AD4C9}" presName="box" presStyleLbl="node1" presStyleIdx="2" presStyleCnt="4"/>
      <dgm:spPr/>
      <dgm:t>
        <a:bodyPr/>
        <a:lstStyle/>
        <a:p>
          <a:endParaRPr lang="en-US"/>
        </a:p>
      </dgm:t>
    </dgm:pt>
    <dgm:pt modelId="{07CED846-ACF5-494E-8155-076599F8C956}" type="pres">
      <dgm:prSet presAssocID="{0419290B-9C7C-481A-81ED-DCE7A67AD4C9}"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BC288CDC-CFFC-4950-A4BE-0105D5D0102B}" type="pres">
      <dgm:prSet presAssocID="{0419290B-9C7C-481A-81ED-DCE7A67AD4C9}" presName="text" presStyleLbl="node1" presStyleIdx="2" presStyleCnt="4">
        <dgm:presLayoutVars>
          <dgm:bulletEnabled val="1"/>
        </dgm:presLayoutVars>
      </dgm:prSet>
      <dgm:spPr/>
      <dgm:t>
        <a:bodyPr/>
        <a:lstStyle/>
        <a:p>
          <a:endParaRPr lang="en-US"/>
        </a:p>
      </dgm:t>
    </dgm:pt>
    <dgm:pt modelId="{E949D12C-5931-457C-B2DF-776A2B913828}" type="pres">
      <dgm:prSet presAssocID="{028E3750-62A7-4A20-B4EE-1F5E3F3AA67D}" presName="spacer" presStyleCnt="0"/>
      <dgm:spPr/>
    </dgm:pt>
    <dgm:pt modelId="{5A34AC5D-8B23-4C7C-81F4-97296416B5B8}" type="pres">
      <dgm:prSet presAssocID="{8739C9D3-B233-441E-B5FE-EC5156D5F43C}" presName="comp" presStyleCnt="0"/>
      <dgm:spPr/>
    </dgm:pt>
    <dgm:pt modelId="{F55085B4-B759-4DD2-8067-4C354325FDB7}" type="pres">
      <dgm:prSet presAssocID="{8739C9D3-B233-441E-B5FE-EC5156D5F43C}" presName="box" presStyleLbl="node1" presStyleIdx="3" presStyleCnt="4"/>
      <dgm:spPr/>
      <dgm:t>
        <a:bodyPr/>
        <a:lstStyle/>
        <a:p>
          <a:endParaRPr lang="en-US"/>
        </a:p>
      </dgm:t>
    </dgm:pt>
    <dgm:pt modelId="{19093FEB-B83E-4573-B63D-5ECD369A50E1}" type="pres">
      <dgm:prSet presAssocID="{8739C9D3-B233-441E-B5FE-EC5156D5F43C}"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dgm:spPr>
    </dgm:pt>
    <dgm:pt modelId="{CDE4DED4-CAF0-45A6-B051-D3A3946665B0}" type="pres">
      <dgm:prSet presAssocID="{8739C9D3-B233-441E-B5FE-EC5156D5F43C}" presName="text" presStyleLbl="node1" presStyleIdx="3" presStyleCnt="4">
        <dgm:presLayoutVars>
          <dgm:bulletEnabled val="1"/>
        </dgm:presLayoutVars>
      </dgm:prSet>
      <dgm:spPr/>
      <dgm:t>
        <a:bodyPr/>
        <a:lstStyle/>
        <a:p>
          <a:endParaRPr lang="en-US"/>
        </a:p>
      </dgm:t>
    </dgm:pt>
  </dgm:ptLst>
  <dgm:cxnLst>
    <dgm:cxn modelId="{3D0841F5-D4E9-4BF0-AE8E-A9ED2FA47443}" srcId="{40183382-BE7E-4280-8789-A81124764355}" destId="{04DC4544-3298-428B-B6C1-1CA2DBD330B3}" srcOrd="0" destOrd="0" parTransId="{3FE095EA-99DB-4FC7-A9A0-C8E1697DD179}" sibTransId="{84F6A84A-FCB9-4A9F-A002-E0EDF540B847}"/>
    <dgm:cxn modelId="{6228681A-4376-4B2B-A7A8-44878CB9D905}" type="presOf" srcId="{120A113D-C5D8-47F9-96BF-883CA81FF456}" destId="{52022D5F-3C5C-4BFC-A743-FA2EF800C164}" srcOrd="1" destOrd="0" presId="urn:microsoft.com/office/officeart/2005/8/layout/vList4"/>
    <dgm:cxn modelId="{F022D3C9-9EF9-4215-B41B-FC88B3F38775}" srcId="{40183382-BE7E-4280-8789-A81124764355}" destId="{8739C9D3-B233-441E-B5FE-EC5156D5F43C}" srcOrd="3" destOrd="0" parTransId="{D03B68AD-3BD9-40CC-8006-66255F07D9EB}" sibTransId="{CFA97815-3A98-4993-BAC6-CEE75835CED2}"/>
    <dgm:cxn modelId="{7A4EE5C0-4F00-4264-9C53-968C2BEA5CC2}" type="presOf" srcId="{120A113D-C5D8-47F9-96BF-883CA81FF456}" destId="{991A83B4-36CD-4F52-94F0-1595CD04666F}" srcOrd="0" destOrd="0" presId="urn:microsoft.com/office/officeart/2005/8/layout/vList4"/>
    <dgm:cxn modelId="{E253CAE0-09C1-4E49-AD7C-219867342173}" type="presOf" srcId="{40183382-BE7E-4280-8789-A81124764355}" destId="{FDA11294-DD1F-43EE-B2BE-CF9C7B562556}" srcOrd="0" destOrd="0" presId="urn:microsoft.com/office/officeart/2005/8/layout/vList4"/>
    <dgm:cxn modelId="{CECCE618-367C-4E8C-9354-CDA66200CA59}" type="presOf" srcId="{0419290B-9C7C-481A-81ED-DCE7A67AD4C9}" destId="{BC288CDC-CFFC-4950-A4BE-0105D5D0102B}" srcOrd="1" destOrd="0" presId="urn:microsoft.com/office/officeart/2005/8/layout/vList4"/>
    <dgm:cxn modelId="{A7E7A7A7-AF77-40A1-B23D-79D1B82E3EF5}" type="presOf" srcId="{04DC4544-3298-428B-B6C1-1CA2DBD330B3}" destId="{FB2B15C2-5B33-4A4C-B21B-ABB5A7AC2E99}" srcOrd="0" destOrd="0" presId="urn:microsoft.com/office/officeart/2005/8/layout/vList4"/>
    <dgm:cxn modelId="{A877A4BB-B3DA-42FD-BED1-99BBF9C5326D}" type="presOf" srcId="{04DC4544-3298-428B-B6C1-1CA2DBD330B3}" destId="{E7948984-982B-4A59-8590-05830AF3278B}" srcOrd="1" destOrd="0" presId="urn:microsoft.com/office/officeart/2005/8/layout/vList4"/>
    <dgm:cxn modelId="{2FB1DAB1-210F-4427-9D10-50EA5EA7F795}" type="presOf" srcId="{8739C9D3-B233-441E-B5FE-EC5156D5F43C}" destId="{CDE4DED4-CAF0-45A6-B051-D3A3946665B0}" srcOrd="1" destOrd="0" presId="urn:microsoft.com/office/officeart/2005/8/layout/vList4"/>
    <dgm:cxn modelId="{70845811-0983-412F-B458-64902BF8498B}" type="presOf" srcId="{0419290B-9C7C-481A-81ED-DCE7A67AD4C9}" destId="{C5BA7E2D-E69C-4A2C-A23B-87BB16F6FE6D}" srcOrd="0" destOrd="0" presId="urn:microsoft.com/office/officeart/2005/8/layout/vList4"/>
    <dgm:cxn modelId="{67A84C50-BD78-49DA-B3B7-219D434EBE7A}" type="presOf" srcId="{8739C9D3-B233-441E-B5FE-EC5156D5F43C}" destId="{F55085B4-B759-4DD2-8067-4C354325FDB7}" srcOrd="0" destOrd="0" presId="urn:microsoft.com/office/officeart/2005/8/layout/vList4"/>
    <dgm:cxn modelId="{04FB77A2-C286-4B4C-AA39-A0315E65364D}" srcId="{40183382-BE7E-4280-8789-A81124764355}" destId="{0419290B-9C7C-481A-81ED-DCE7A67AD4C9}" srcOrd="2" destOrd="0" parTransId="{F7B25FF9-690E-4C6E-B9D5-6519A9F5307C}" sibTransId="{028E3750-62A7-4A20-B4EE-1F5E3F3AA67D}"/>
    <dgm:cxn modelId="{C4FA7F29-EFED-48B2-B095-99FA15003AF6}" srcId="{40183382-BE7E-4280-8789-A81124764355}" destId="{120A113D-C5D8-47F9-96BF-883CA81FF456}" srcOrd="1" destOrd="0" parTransId="{542F89FD-163A-410D-A3C1-52DE6743B69F}" sibTransId="{BB134E6A-1FDA-41AB-BB7B-5849C28E1C6B}"/>
    <dgm:cxn modelId="{DBF39BA9-229D-400F-BC63-C177BE0EBAE3}" type="presParOf" srcId="{FDA11294-DD1F-43EE-B2BE-CF9C7B562556}" destId="{EB28066F-7913-4EF3-809E-FFF53AC08715}" srcOrd="0" destOrd="0" presId="urn:microsoft.com/office/officeart/2005/8/layout/vList4"/>
    <dgm:cxn modelId="{4099A3F4-61EF-4AED-9E1A-5656B4EF0FBA}" type="presParOf" srcId="{EB28066F-7913-4EF3-809E-FFF53AC08715}" destId="{FB2B15C2-5B33-4A4C-B21B-ABB5A7AC2E99}" srcOrd="0" destOrd="0" presId="urn:microsoft.com/office/officeart/2005/8/layout/vList4"/>
    <dgm:cxn modelId="{FA873FF5-623A-4C1D-905A-0DAF5DBC86C5}" type="presParOf" srcId="{EB28066F-7913-4EF3-809E-FFF53AC08715}" destId="{DC1E1E5A-8E9E-4725-855F-798E1414CD88}" srcOrd="1" destOrd="0" presId="urn:microsoft.com/office/officeart/2005/8/layout/vList4"/>
    <dgm:cxn modelId="{D691F733-7550-4613-9F8F-4D2017B3C91C}" type="presParOf" srcId="{EB28066F-7913-4EF3-809E-FFF53AC08715}" destId="{E7948984-982B-4A59-8590-05830AF3278B}" srcOrd="2" destOrd="0" presId="urn:microsoft.com/office/officeart/2005/8/layout/vList4"/>
    <dgm:cxn modelId="{9B01688C-B5D5-4DE6-91DA-373884C859D3}" type="presParOf" srcId="{FDA11294-DD1F-43EE-B2BE-CF9C7B562556}" destId="{549B8897-4565-448A-AB1E-EE5EFD579B7C}" srcOrd="1" destOrd="0" presId="urn:microsoft.com/office/officeart/2005/8/layout/vList4"/>
    <dgm:cxn modelId="{E85365A9-12F9-4A9D-B59D-17FA655D5637}" type="presParOf" srcId="{FDA11294-DD1F-43EE-B2BE-CF9C7B562556}" destId="{65914FA8-5B6A-43B2-AD2B-FB05C56C2F59}" srcOrd="2" destOrd="0" presId="urn:microsoft.com/office/officeart/2005/8/layout/vList4"/>
    <dgm:cxn modelId="{9E8DC204-22A4-4149-9F00-AEF2641C87CD}" type="presParOf" srcId="{65914FA8-5B6A-43B2-AD2B-FB05C56C2F59}" destId="{991A83B4-36CD-4F52-94F0-1595CD04666F}" srcOrd="0" destOrd="0" presId="urn:microsoft.com/office/officeart/2005/8/layout/vList4"/>
    <dgm:cxn modelId="{18628B5E-0802-4535-BECE-4F507E51D2C7}" type="presParOf" srcId="{65914FA8-5B6A-43B2-AD2B-FB05C56C2F59}" destId="{B8A906F3-3E80-4203-81C4-79225DDF5289}" srcOrd="1" destOrd="0" presId="urn:microsoft.com/office/officeart/2005/8/layout/vList4"/>
    <dgm:cxn modelId="{B7B07CF1-54B6-41A3-B022-82AC6D48D389}" type="presParOf" srcId="{65914FA8-5B6A-43B2-AD2B-FB05C56C2F59}" destId="{52022D5F-3C5C-4BFC-A743-FA2EF800C164}" srcOrd="2" destOrd="0" presId="urn:microsoft.com/office/officeart/2005/8/layout/vList4"/>
    <dgm:cxn modelId="{492D4C7A-EC79-46DA-87BF-BB612E2DACB7}" type="presParOf" srcId="{FDA11294-DD1F-43EE-B2BE-CF9C7B562556}" destId="{B577DD89-8BFD-499B-9577-7C734F1226C2}" srcOrd="3" destOrd="0" presId="urn:microsoft.com/office/officeart/2005/8/layout/vList4"/>
    <dgm:cxn modelId="{101DF7A0-0011-4870-8280-B12D879888C9}" type="presParOf" srcId="{FDA11294-DD1F-43EE-B2BE-CF9C7B562556}" destId="{F423F976-DEF9-4006-9010-872FCB971423}" srcOrd="4" destOrd="0" presId="urn:microsoft.com/office/officeart/2005/8/layout/vList4"/>
    <dgm:cxn modelId="{CDA04FD2-B232-4BB7-B6B3-6179B016D154}" type="presParOf" srcId="{F423F976-DEF9-4006-9010-872FCB971423}" destId="{C5BA7E2D-E69C-4A2C-A23B-87BB16F6FE6D}" srcOrd="0" destOrd="0" presId="urn:microsoft.com/office/officeart/2005/8/layout/vList4"/>
    <dgm:cxn modelId="{8096A181-AEE9-430E-AE3E-675060852919}" type="presParOf" srcId="{F423F976-DEF9-4006-9010-872FCB971423}" destId="{07CED846-ACF5-494E-8155-076599F8C956}" srcOrd="1" destOrd="0" presId="urn:microsoft.com/office/officeart/2005/8/layout/vList4"/>
    <dgm:cxn modelId="{B97FFB47-B61E-48CA-8D9E-917AE0414BB8}" type="presParOf" srcId="{F423F976-DEF9-4006-9010-872FCB971423}" destId="{BC288CDC-CFFC-4950-A4BE-0105D5D0102B}" srcOrd="2" destOrd="0" presId="urn:microsoft.com/office/officeart/2005/8/layout/vList4"/>
    <dgm:cxn modelId="{80F25302-75A0-4C13-8BAF-9658AC4497CA}" type="presParOf" srcId="{FDA11294-DD1F-43EE-B2BE-CF9C7B562556}" destId="{E949D12C-5931-457C-B2DF-776A2B913828}" srcOrd="5" destOrd="0" presId="urn:microsoft.com/office/officeart/2005/8/layout/vList4"/>
    <dgm:cxn modelId="{64677FE0-281D-439D-A069-4DAF6527C7FE}" type="presParOf" srcId="{FDA11294-DD1F-43EE-B2BE-CF9C7B562556}" destId="{5A34AC5D-8B23-4C7C-81F4-97296416B5B8}" srcOrd="6" destOrd="0" presId="urn:microsoft.com/office/officeart/2005/8/layout/vList4"/>
    <dgm:cxn modelId="{7DDB2C51-4ED0-48DD-B5F9-D78DBD238BBE}" type="presParOf" srcId="{5A34AC5D-8B23-4C7C-81F4-97296416B5B8}" destId="{F55085B4-B759-4DD2-8067-4C354325FDB7}" srcOrd="0" destOrd="0" presId="urn:microsoft.com/office/officeart/2005/8/layout/vList4"/>
    <dgm:cxn modelId="{0ECFCE55-930C-450D-BEFF-946DEFEBDD37}" type="presParOf" srcId="{5A34AC5D-8B23-4C7C-81F4-97296416B5B8}" destId="{19093FEB-B83E-4573-B63D-5ECD369A50E1}" srcOrd="1" destOrd="0" presId="urn:microsoft.com/office/officeart/2005/8/layout/vList4"/>
    <dgm:cxn modelId="{C614D0A2-1037-415F-BBC1-5910F39DB3A7}" type="presParOf" srcId="{5A34AC5D-8B23-4C7C-81F4-97296416B5B8}" destId="{CDE4DED4-CAF0-45A6-B051-D3A3946665B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9B678E-A9BF-4235-BC1D-CB6C2579BB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460E921-7BE1-4A34-BCBC-49B69BD97FAF}">
      <dgm:prSet phldrT="[Text]" custT="1"/>
      <dgm:spPr/>
      <dgm:t>
        <a:bodyPr/>
        <a:lstStyle/>
        <a:p>
          <a:r>
            <a:rPr lang="en-US" sz="1800" dirty="0" smtClean="0"/>
            <a:t>Strategically located at center of Asia Pacific makes Malaysia a strategic international trade marketplace</a:t>
          </a:r>
          <a:endParaRPr lang="en-US" sz="1800" dirty="0"/>
        </a:p>
      </dgm:t>
    </dgm:pt>
    <dgm:pt modelId="{DDD5983B-DC55-4A92-BFCB-7AB2B31249CC}" type="parTrans" cxnId="{ADFC0C3E-8C92-45B7-823B-45CCE87AFC18}">
      <dgm:prSet/>
      <dgm:spPr/>
      <dgm:t>
        <a:bodyPr/>
        <a:lstStyle/>
        <a:p>
          <a:endParaRPr lang="en-US"/>
        </a:p>
      </dgm:t>
    </dgm:pt>
    <dgm:pt modelId="{22C8A835-F0B3-4F42-B2AF-F8D95DDE5DFB}" type="sibTrans" cxnId="{ADFC0C3E-8C92-45B7-823B-45CCE87AFC18}">
      <dgm:prSet/>
      <dgm:spPr/>
      <dgm:t>
        <a:bodyPr/>
        <a:lstStyle/>
        <a:p>
          <a:endParaRPr lang="en-US"/>
        </a:p>
      </dgm:t>
    </dgm:pt>
    <dgm:pt modelId="{7A582E9A-43F7-4C4E-8E38-D5AAA6425F60}">
      <dgm:prSet phldrT="[Text]" custT="1"/>
      <dgm:spPr/>
      <dgm:t>
        <a:bodyPr/>
        <a:lstStyle/>
        <a:p>
          <a:r>
            <a:rPr lang="en-US" sz="1800" dirty="0" smtClean="0"/>
            <a:t>60% of Malaysian recycled parts export to middle east and African country</a:t>
          </a:r>
          <a:r>
            <a:rPr lang="en-US" sz="1700" dirty="0" smtClean="0"/>
            <a:t>. </a:t>
          </a:r>
          <a:endParaRPr lang="en-US" sz="1700" dirty="0"/>
        </a:p>
      </dgm:t>
    </dgm:pt>
    <dgm:pt modelId="{29F04D58-EA12-488A-8743-6FDBC210DB36}" type="parTrans" cxnId="{D1E27ED4-C870-41DE-A057-9AABC9A97427}">
      <dgm:prSet/>
      <dgm:spPr/>
      <dgm:t>
        <a:bodyPr/>
        <a:lstStyle/>
        <a:p>
          <a:endParaRPr lang="en-US"/>
        </a:p>
      </dgm:t>
    </dgm:pt>
    <dgm:pt modelId="{E50E1ACD-AA64-48B5-B006-8221316060A7}" type="sibTrans" cxnId="{D1E27ED4-C870-41DE-A057-9AABC9A97427}">
      <dgm:prSet/>
      <dgm:spPr/>
      <dgm:t>
        <a:bodyPr/>
        <a:lstStyle/>
        <a:p>
          <a:endParaRPr lang="en-US"/>
        </a:p>
      </dgm:t>
    </dgm:pt>
    <dgm:pt modelId="{3C8761C1-9567-4AD8-8478-64FC1899A7BD}">
      <dgm:prSet phldrT="[Text]" custT="1"/>
      <dgm:spPr/>
      <dgm:t>
        <a:bodyPr/>
        <a:lstStyle/>
        <a:p>
          <a:pPr algn="ctr"/>
          <a:r>
            <a:rPr lang="en-US" sz="1800" dirty="0" smtClean="0"/>
            <a:t>Developed Infrastructure with world class Port e.g. Port </a:t>
          </a:r>
          <a:r>
            <a:rPr lang="en-US" sz="1800" dirty="0" err="1" smtClean="0"/>
            <a:t>Klang</a:t>
          </a:r>
          <a:r>
            <a:rPr lang="en-US" sz="1800" dirty="0" smtClean="0"/>
            <a:t>, </a:t>
          </a:r>
          <a:r>
            <a:rPr lang="en-US" sz="1800" dirty="0" err="1" smtClean="0"/>
            <a:t>Tanjung</a:t>
          </a:r>
          <a:r>
            <a:rPr lang="en-US" sz="1800" dirty="0" smtClean="0"/>
            <a:t> </a:t>
          </a:r>
          <a:r>
            <a:rPr lang="en-US" sz="1800" dirty="0" err="1" smtClean="0"/>
            <a:t>Pelepas</a:t>
          </a:r>
          <a:r>
            <a:rPr lang="en-US" sz="1800" dirty="0" smtClean="0"/>
            <a:t> Port, Penang Port </a:t>
          </a:r>
          <a:r>
            <a:rPr lang="en-US" sz="1800" dirty="0" err="1" smtClean="0"/>
            <a:t>etc</a:t>
          </a:r>
          <a:r>
            <a:rPr lang="en-US" sz="1800" dirty="0" smtClean="0"/>
            <a:t> </a:t>
          </a:r>
          <a:endParaRPr lang="en-US" sz="1800" dirty="0"/>
        </a:p>
      </dgm:t>
    </dgm:pt>
    <dgm:pt modelId="{1E6434ED-DDA5-4B34-B914-E7D2ED584446}" type="parTrans" cxnId="{06297875-1A02-440E-96D5-B7B51A846901}">
      <dgm:prSet/>
      <dgm:spPr/>
      <dgm:t>
        <a:bodyPr/>
        <a:lstStyle/>
        <a:p>
          <a:endParaRPr lang="en-US"/>
        </a:p>
      </dgm:t>
    </dgm:pt>
    <dgm:pt modelId="{EE592035-B42A-408E-8040-57165934FE45}" type="sibTrans" cxnId="{06297875-1A02-440E-96D5-B7B51A846901}">
      <dgm:prSet/>
      <dgm:spPr/>
      <dgm:t>
        <a:bodyPr/>
        <a:lstStyle/>
        <a:p>
          <a:endParaRPr lang="en-US"/>
        </a:p>
      </dgm:t>
    </dgm:pt>
    <dgm:pt modelId="{B1A076E9-D9F3-4CC9-A81D-83E6856FB766}" type="pres">
      <dgm:prSet presAssocID="{859B678E-A9BF-4235-BC1D-CB6C2579BB94}" presName="diagram" presStyleCnt="0">
        <dgm:presLayoutVars>
          <dgm:dir/>
          <dgm:resizeHandles val="exact"/>
        </dgm:presLayoutVars>
      </dgm:prSet>
      <dgm:spPr/>
      <dgm:t>
        <a:bodyPr/>
        <a:lstStyle/>
        <a:p>
          <a:endParaRPr lang="en-US"/>
        </a:p>
      </dgm:t>
    </dgm:pt>
    <dgm:pt modelId="{82E25F49-6C8E-43D6-874B-3584C38DD207}" type="pres">
      <dgm:prSet presAssocID="{A460E921-7BE1-4A34-BCBC-49B69BD97FAF}" presName="node" presStyleLbl="node1" presStyleIdx="0" presStyleCnt="3">
        <dgm:presLayoutVars>
          <dgm:bulletEnabled val="1"/>
        </dgm:presLayoutVars>
      </dgm:prSet>
      <dgm:spPr/>
      <dgm:t>
        <a:bodyPr/>
        <a:lstStyle/>
        <a:p>
          <a:endParaRPr lang="en-US"/>
        </a:p>
      </dgm:t>
    </dgm:pt>
    <dgm:pt modelId="{C5E035FD-F6AB-41B7-880F-E5AC1C07F09D}" type="pres">
      <dgm:prSet presAssocID="{22C8A835-F0B3-4F42-B2AF-F8D95DDE5DFB}" presName="sibTrans" presStyleCnt="0"/>
      <dgm:spPr/>
    </dgm:pt>
    <dgm:pt modelId="{6059675B-011D-4177-B83E-CCD0F4FE623B}" type="pres">
      <dgm:prSet presAssocID="{7A582E9A-43F7-4C4E-8E38-D5AAA6425F60}" presName="node" presStyleLbl="node1" presStyleIdx="1" presStyleCnt="3">
        <dgm:presLayoutVars>
          <dgm:bulletEnabled val="1"/>
        </dgm:presLayoutVars>
      </dgm:prSet>
      <dgm:spPr/>
      <dgm:t>
        <a:bodyPr/>
        <a:lstStyle/>
        <a:p>
          <a:endParaRPr lang="en-US"/>
        </a:p>
      </dgm:t>
    </dgm:pt>
    <dgm:pt modelId="{8C09D3A3-4CAB-4189-A1E7-79517598AF3E}" type="pres">
      <dgm:prSet presAssocID="{E50E1ACD-AA64-48B5-B006-8221316060A7}" presName="sibTrans" presStyleCnt="0"/>
      <dgm:spPr/>
    </dgm:pt>
    <dgm:pt modelId="{8CAAF5D5-E285-41A2-ACCA-C73B3FE9C353}" type="pres">
      <dgm:prSet presAssocID="{3C8761C1-9567-4AD8-8478-64FC1899A7BD}" presName="node" presStyleLbl="node1" presStyleIdx="2" presStyleCnt="3" custLinFactNeighborX="-56074" custLinFactNeighborY="-5221">
        <dgm:presLayoutVars>
          <dgm:bulletEnabled val="1"/>
        </dgm:presLayoutVars>
      </dgm:prSet>
      <dgm:spPr/>
      <dgm:t>
        <a:bodyPr/>
        <a:lstStyle/>
        <a:p>
          <a:endParaRPr lang="en-US"/>
        </a:p>
      </dgm:t>
    </dgm:pt>
  </dgm:ptLst>
  <dgm:cxnLst>
    <dgm:cxn modelId="{C00C1DF7-0084-4E27-90C9-C7FFE73F7F28}" type="presOf" srcId="{A460E921-7BE1-4A34-BCBC-49B69BD97FAF}" destId="{82E25F49-6C8E-43D6-874B-3584C38DD207}" srcOrd="0" destOrd="0" presId="urn:microsoft.com/office/officeart/2005/8/layout/default"/>
    <dgm:cxn modelId="{336D71A5-782C-4DE5-9085-D212A99719F5}" type="presOf" srcId="{859B678E-A9BF-4235-BC1D-CB6C2579BB94}" destId="{B1A076E9-D9F3-4CC9-A81D-83E6856FB766}" srcOrd="0" destOrd="0" presId="urn:microsoft.com/office/officeart/2005/8/layout/default"/>
    <dgm:cxn modelId="{D1E27ED4-C870-41DE-A057-9AABC9A97427}" srcId="{859B678E-A9BF-4235-BC1D-CB6C2579BB94}" destId="{7A582E9A-43F7-4C4E-8E38-D5AAA6425F60}" srcOrd="1" destOrd="0" parTransId="{29F04D58-EA12-488A-8743-6FDBC210DB36}" sibTransId="{E50E1ACD-AA64-48B5-B006-8221316060A7}"/>
    <dgm:cxn modelId="{A5663A71-E1C0-431B-BA73-3D2829876299}" type="presOf" srcId="{3C8761C1-9567-4AD8-8478-64FC1899A7BD}" destId="{8CAAF5D5-E285-41A2-ACCA-C73B3FE9C353}" srcOrd="0" destOrd="0" presId="urn:microsoft.com/office/officeart/2005/8/layout/default"/>
    <dgm:cxn modelId="{ADFC0C3E-8C92-45B7-823B-45CCE87AFC18}" srcId="{859B678E-A9BF-4235-BC1D-CB6C2579BB94}" destId="{A460E921-7BE1-4A34-BCBC-49B69BD97FAF}" srcOrd="0" destOrd="0" parTransId="{DDD5983B-DC55-4A92-BFCB-7AB2B31249CC}" sibTransId="{22C8A835-F0B3-4F42-B2AF-F8D95DDE5DFB}"/>
    <dgm:cxn modelId="{06297875-1A02-440E-96D5-B7B51A846901}" srcId="{859B678E-A9BF-4235-BC1D-CB6C2579BB94}" destId="{3C8761C1-9567-4AD8-8478-64FC1899A7BD}" srcOrd="2" destOrd="0" parTransId="{1E6434ED-DDA5-4B34-B914-E7D2ED584446}" sibTransId="{EE592035-B42A-408E-8040-57165934FE45}"/>
    <dgm:cxn modelId="{37EBC422-2B5E-4F89-A477-3F17005ED499}" type="presOf" srcId="{7A582E9A-43F7-4C4E-8E38-D5AAA6425F60}" destId="{6059675B-011D-4177-B83E-CCD0F4FE623B}" srcOrd="0" destOrd="0" presId="urn:microsoft.com/office/officeart/2005/8/layout/default"/>
    <dgm:cxn modelId="{81CFDCBE-575D-4F3B-A4AB-037F4CDE08D7}" type="presParOf" srcId="{B1A076E9-D9F3-4CC9-A81D-83E6856FB766}" destId="{82E25F49-6C8E-43D6-874B-3584C38DD207}" srcOrd="0" destOrd="0" presId="urn:microsoft.com/office/officeart/2005/8/layout/default"/>
    <dgm:cxn modelId="{4AE115D5-D930-4F4E-87D2-9C33B6B9935C}" type="presParOf" srcId="{B1A076E9-D9F3-4CC9-A81D-83E6856FB766}" destId="{C5E035FD-F6AB-41B7-880F-E5AC1C07F09D}" srcOrd="1" destOrd="0" presId="urn:microsoft.com/office/officeart/2005/8/layout/default"/>
    <dgm:cxn modelId="{05AF8546-F61E-478C-91E1-1D60463BE49A}" type="presParOf" srcId="{B1A076E9-D9F3-4CC9-A81D-83E6856FB766}" destId="{6059675B-011D-4177-B83E-CCD0F4FE623B}" srcOrd="2" destOrd="0" presId="urn:microsoft.com/office/officeart/2005/8/layout/default"/>
    <dgm:cxn modelId="{C4ABEE7D-7143-43E8-A708-B0F7C1DD71D3}" type="presParOf" srcId="{B1A076E9-D9F3-4CC9-A81D-83E6856FB766}" destId="{8C09D3A3-4CAB-4189-A1E7-79517598AF3E}" srcOrd="3" destOrd="0" presId="urn:microsoft.com/office/officeart/2005/8/layout/default"/>
    <dgm:cxn modelId="{017FB020-CE84-44D7-97F2-EB77D87530C4}" type="presParOf" srcId="{B1A076E9-D9F3-4CC9-A81D-83E6856FB766}" destId="{8CAAF5D5-E285-41A2-ACCA-C73B3FE9C35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C32A-20C9-4B65-AEE3-FA2B6CC4761F}">
      <dsp:nvSpPr>
        <dsp:cNvPr id="0" name=""/>
        <dsp:cNvSpPr/>
      </dsp:nvSpPr>
      <dsp:spPr>
        <a:xfrm>
          <a:off x="0" y="556433"/>
          <a:ext cx="7189272" cy="6026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Gradual Phase-out of imported used parts and components </a:t>
          </a:r>
          <a:endParaRPr lang="en-US" sz="2000" kern="1200" dirty="0"/>
        </a:p>
      </dsp:txBody>
      <dsp:txXfrm>
        <a:off x="17652" y="574085"/>
        <a:ext cx="7153968" cy="56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15C2-5B33-4A4C-B21B-ABB5A7AC2E99}">
      <dsp:nvSpPr>
        <dsp:cNvPr id="0" name=""/>
        <dsp:cNvSpPr/>
      </dsp:nvSpPr>
      <dsp:spPr>
        <a:xfrm>
          <a:off x="0" y="0"/>
          <a:ext cx="6918817" cy="8699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Brake pads </a:t>
          </a:r>
          <a:endParaRPr lang="en-US" sz="4100" kern="1200" dirty="0"/>
        </a:p>
      </dsp:txBody>
      <dsp:txXfrm>
        <a:off x="1470755" y="0"/>
        <a:ext cx="5448061" cy="869923"/>
      </dsp:txXfrm>
    </dsp:sp>
    <dsp:sp modelId="{DC1E1E5A-8E9E-4725-855F-798E1414CD88}">
      <dsp:nvSpPr>
        <dsp:cNvPr id="0" name=""/>
        <dsp:cNvSpPr/>
      </dsp:nvSpPr>
      <dsp:spPr>
        <a:xfrm>
          <a:off x="86992" y="114241"/>
          <a:ext cx="1383763" cy="6854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7000" b="-5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1A83B4-36CD-4F52-94F0-1595CD04666F}">
      <dsp:nvSpPr>
        <dsp:cNvPr id="0" name=""/>
        <dsp:cNvSpPr/>
      </dsp:nvSpPr>
      <dsp:spPr>
        <a:xfrm>
          <a:off x="0" y="956915"/>
          <a:ext cx="6918817" cy="8699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Brake Linings</a:t>
          </a:r>
          <a:endParaRPr lang="en-US" sz="4100" kern="1200" dirty="0"/>
        </a:p>
      </dsp:txBody>
      <dsp:txXfrm>
        <a:off x="1470755" y="956915"/>
        <a:ext cx="5448061" cy="869923"/>
      </dsp:txXfrm>
    </dsp:sp>
    <dsp:sp modelId="{B8A906F3-3E80-4203-81C4-79225DDF5289}">
      <dsp:nvSpPr>
        <dsp:cNvPr id="0" name=""/>
        <dsp:cNvSpPr/>
      </dsp:nvSpPr>
      <dsp:spPr>
        <a:xfrm>
          <a:off x="86992" y="1043907"/>
          <a:ext cx="1383763" cy="69593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7000" b="-5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A7E2D-E69C-4A2C-A23B-87BB16F6FE6D}">
      <dsp:nvSpPr>
        <dsp:cNvPr id="0" name=""/>
        <dsp:cNvSpPr/>
      </dsp:nvSpPr>
      <dsp:spPr>
        <a:xfrm>
          <a:off x="0" y="1913831"/>
          <a:ext cx="6918817" cy="8699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err="1" smtClean="0"/>
            <a:t>Tyres</a:t>
          </a:r>
          <a:endParaRPr lang="en-US" sz="4100" kern="1200" dirty="0"/>
        </a:p>
      </dsp:txBody>
      <dsp:txXfrm>
        <a:off x="1470755" y="1913831"/>
        <a:ext cx="5448061" cy="869923"/>
      </dsp:txXfrm>
    </dsp:sp>
    <dsp:sp modelId="{07CED846-ACF5-494E-8155-076599F8C956}">
      <dsp:nvSpPr>
        <dsp:cNvPr id="0" name=""/>
        <dsp:cNvSpPr/>
      </dsp:nvSpPr>
      <dsp:spPr>
        <a:xfrm>
          <a:off x="86992" y="2000823"/>
          <a:ext cx="1383763" cy="69593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085B4-B759-4DD2-8067-4C354325FDB7}">
      <dsp:nvSpPr>
        <dsp:cNvPr id="0" name=""/>
        <dsp:cNvSpPr/>
      </dsp:nvSpPr>
      <dsp:spPr>
        <a:xfrm>
          <a:off x="0" y="2870746"/>
          <a:ext cx="6918817" cy="8699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Batteries </a:t>
          </a:r>
          <a:endParaRPr lang="en-US" sz="4100" kern="1200" dirty="0"/>
        </a:p>
      </dsp:txBody>
      <dsp:txXfrm>
        <a:off x="1470755" y="2870746"/>
        <a:ext cx="5448061" cy="869923"/>
      </dsp:txXfrm>
    </dsp:sp>
    <dsp:sp modelId="{19093FEB-B83E-4573-B63D-5ECD369A50E1}">
      <dsp:nvSpPr>
        <dsp:cNvPr id="0" name=""/>
        <dsp:cNvSpPr/>
      </dsp:nvSpPr>
      <dsp:spPr>
        <a:xfrm>
          <a:off x="86992" y="2957739"/>
          <a:ext cx="1383763" cy="69593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25F49-6C8E-43D6-874B-3584C38DD207}">
      <dsp:nvSpPr>
        <dsp:cNvPr id="0" name=""/>
        <dsp:cNvSpPr/>
      </dsp:nvSpPr>
      <dsp:spPr>
        <a:xfrm>
          <a:off x="141864" y="849"/>
          <a:ext cx="2596414" cy="15578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Strategically located at center of Asia Pacific makes Malaysia a strategic international trade marketplace</a:t>
          </a:r>
          <a:endParaRPr lang="en-US" sz="1800" kern="1200" dirty="0"/>
        </a:p>
      </dsp:txBody>
      <dsp:txXfrm>
        <a:off x="141864" y="849"/>
        <a:ext cx="2596414" cy="1557848"/>
      </dsp:txXfrm>
    </dsp:sp>
    <dsp:sp modelId="{6059675B-011D-4177-B83E-CCD0F4FE623B}">
      <dsp:nvSpPr>
        <dsp:cNvPr id="0" name=""/>
        <dsp:cNvSpPr/>
      </dsp:nvSpPr>
      <dsp:spPr>
        <a:xfrm>
          <a:off x="2997920" y="849"/>
          <a:ext cx="2596414" cy="15578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60% of Malaysian recycled parts export to middle east and African country</a:t>
          </a:r>
          <a:r>
            <a:rPr lang="en-US" sz="1700" kern="1200" dirty="0" smtClean="0"/>
            <a:t>. </a:t>
          </a:r>
          <a:endParaRPr lang="en-US" sz="1700" kern="1200" dirty="0"/>
        </a:p>
      </dsp:txBody>
      <dsp:txXfrm>
        <a:off x="2997920" y="849"/>
        <a:ext cx="2596414" cy="1557848"/>
      </dsp:txXfrm>
    </dsp:sp>
    <dsp:sp modelId="{8CAAF5D5-E285-41A2-ACCA-C73B3FE9C353}">
      <dsp:nvSpPr>
        <dsp:cNvPr id="0" name=""/>
        <dsp:cNvSpPr/>
      </dsp:nvSpPr>
      <dsp:spPr>
        <a:xfrm>
          <a:off x="113979" y="1737004"/>
          <a:ext cx="2596414" cy="15578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Developed Infrastructure with world class Port e.g. Port </a:t>
          </a:r>
          <a:r>
            <a:rPr lang="en-US" sz="1800" kern="1200" dirty="0" err="1" smtClean="0"/>
            <a:t>Klang</a:t>
          </a:r>
          <a:r>
            <a:rPr lang="en-US" sz="1800" kern="1200" dirty="0" smtClean="0"/>
            <a:t>, </a:t>
          </a:r>
          <a:r>
            <a:rPr lang="en-US" sz="1800" kern="1200" dirty="0" err="1" smtClean="0"/>
            <a:t>Tanjung</a:t>
          </a:r>
          <a:r>
            <a:rPr lang="en-US" sz="1800" kern="1200" dirty="0" smtClean="0"/>
            <a:t> </a:t>
          </a:r>
          <a:r>
            <a:rPr lang="en-US" sz="1800" kern="1200" dirty="0" err="1" smtClean="0"/>
            <a:t>Pelepas</a:t>
          </a:r>
          <a:r>
            <a:rPr lang="en-US" sz="1800" kern="1200" dirty="0" smtClean="0"/>
            <a:t> Port, Penang Port </a:t>
          </a:r>
          <a:r>
            <a:rPr lang="en-US" sz="1800" kern="1200" dirty="0" err="1" smtClean="0"/>
            <a:t>etc</a:t>
          </a:r>
          <a:r>
            <a:rPr lang="en-US" sz="1800" kern="1200" dirty="0" smtClean="0"/>
            <a:t> </a:t>
          </a:r>
          <a:endParaRPr lang="en-US" sz="1800" kern="1200" dirty="0"/>
        </a:p>
      </dsp:txBody>
      <dsp:txXfrm>
        <a:off x="113979" y="1737004"/>
        <a:ext cx="2596414" cy="155784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7" name="Straight Connector 6"/>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8468" y="-8468"/>
            <a:ext cx="863825"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Freeform 15"/>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07460"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0" y="4050834"/>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375772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2" y="609600"/>
            <a:ext cx="8598907"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56584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577" y="609600"/>
            <a:ext cx="8096242"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470400"/>
            <a:ext cx="859890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1366495" y="3632200"/>
            <a:ext cx="722640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0" name="TextBox 19"/>
          <p:cNvSpPr txBox="1"/>
          <p:nvPr/>
        </p:nvSpPr>
        <p:spPr>
          <a:xfrm>
            <a:off x="542011" y="79037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lumMod val="60000"/>
                    <a:lumOff val="40000"/>
                  </a:schemeClr>
                </a:solidFill>
                <a:effectLst/>
                <a:latin typeface="Arial"/>
              </a:rPr>
              <a:t>“</a:t>
            </a:r>
            <a:endParaRPr lang="en-US" sz="8000" baseline="0" dirty="0">
              <a:ln w="3175" cmpd="sng">
                <a:noFill/>
              </a:ln>
              <a:solidFill>
                <a:schemeClr val="accent1">
                  <a:lumMod val="60000"/>
                  <a:lumOff val="40000"/>
                </a:schemeClr>
              </a:solidFill>
              <a:effectLst/>
              <a:latin typeface="Arial"/>
            </a:endParaRPr>
          </a:p>
        </p:txBody>
      </p:sp>
      <p:sp>
        <p:nvSpPr>
          <p:cNvPr id="22" name="TextBox 21"/>
          <p:cNvSpPr txBox="1"/>
          <p:nvPr/>
        </p:nvSpPr>
        <p:spPr>
          <a:xfrm>
            <a:off x="8895327" y="2886556"/>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accent1">
                    <a:lumMod val="60000"/>
                    <a:lumOff val="40000"/>
                  </a:schemeClr>
                </a:solidFill>
              </a:rPr>
              <a:t>”</a:t>
            </a:r>
            <a:endParaRPr lang="en-US" sz="8000" dirty="0">
              <a:solidFill>
                <a:schemeClr val="accent1">
                  <a:lumMod val="60000"/>
                  <a:lumOff val="40000"/>
                </a:schemeClr>
              </a:solidFill>
            </a:endParaRPr>
          </a:p>
        </p:txBody>
      </p:sp>
    </p:spTree>
    <p:extLst>
      <p:ext uri="{BB962C8B-B14F-4D97-AF65-F5344CB8AC3E}">
        <p14:creationId xmlns:p14="http://schemas.microsoft.com/office/powerpoint/2010/main" val="359981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512" y="1931988"/>
            <a:ext cx="8598907"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39670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577" y="609600"/>
            <a:ext cx="8096242"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4" name="TextBox 23"/>
          <p:cNvSpPr txBox="1"/>
          <p:nvPr/>
        </p:nvSpPr>
        <p:spPr>
          <a:xfrm>
            <a:off x="542011" y="79037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lumMod val="60000"/>
                    <a:lumOff val="40000"/>
                  </a:schemeClr>
                </a:solidFill>
                <a:effectLst/>
                <a:latin typeface="Arial"/>
              </a:rPr>
              <a:t>“</a:t>
            </a:r>
            <a:endParaRPr lang="en-US" sz="8000" baseline="0" dirty="0">
              <a:ln w="3175" cmpd="sng">
                <a:noFill/>
              </a:ln>
              <a:solidFill>
                <a:schemeClr val="accent1">
                  <a:lumMod val="60000"/>
                  <a:lumOff val="40000"/>
                </a:schemeClr>
              </a:solidFill>
              <a:effectLst/>
              <a:latin typeface="Arial"/>
            </a:endParaRPr>
          </a:p>
        </p:txBody>
      </p:sp>
      <p:sp>
        <p:nvSpPr>
          <p:cNvPr id="25" name="TextBox 24"/>
          <p:cNvSpPr txBox="1"/>
          <p:nvPr/>
        </p:nvSpPr>
        <p:spPr>
          <a:xfrm>
            <a:off x="8895327" y="2886556"/>
            <a:ext cx="60975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accent1">
                    <a:lumMod val="60000"/>
                    <a:lumOff val="40000"/>
                  </a:schemeClr>
                </a:solidFill>
              </a:rPr>
              <a:t>”</a:t>
            </a:r>
            <a:endParaRPr lang="en-US" sz="8000" dirty="0">
              <a:solidFill>
                <a:schemeClr val="accent1">
                  <a:lumMod val="60000"/>
                  <a:lumOff val="40000"/>
                </a:schemeClr>
              </a:solidFill>
            </a:endParaRPr>
          </a:p>
        </p:txBody>
      </p:sp>
    </p:spTree>
    <p:extLst>
      <p:ext uri="{BB962C8B-B14F-4D97-AF65-F5344CB8AC3E}">
        <p14:creationId xmlns:p14="http://schemas.microsoft.com/office/powerpoint/2010/main" val="369739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978" y="609600"/>
            <a:ext cx="8590440"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527448"/>
            <a:ext cx="859890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677509" y="4013200"/>
            <a:ext cx="859890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70431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15080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0"/>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511" y="609600"/>
            <a:ext cx="7061989"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40291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55628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512" y="2700868"/>
            <a:ext cx="8598907"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512" y="4527448"/>
            <a:ext cx="8598907"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1F0EC-4F60-4544-9956-271209A740FE}" type="datetimeFigureOut">
              <a:rPr lang="en-US" smtClean="0"/>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47794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7511" y="2160589"/>
            <a:ext cx="418512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1296" y="2160590"/>
            <a:ext cx="418512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11F0EC-4F60-4544-9956-271209A740FE}"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68761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5922" y="2160983"/>
            <a:ext cx="418671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922" y="2737246"/>
            <a:ext cx="41867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9709" y="2160983"/>
            <a:ext cx="418670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9710" y="2737246"/>
            <a:ext cx="418670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11F0EC-4F60-4544-9956-271209A740FE}" type="datetimeFigureOut">
              <a:rPr lang="en-US" smtClean="0"/>
              <a:t>9/2/2013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35033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511" y="609600"/>
            <a:ext cx="8598907" cy="13208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11F0EC-4F60-4544-9956-271209A740FE}" type="datetimeFigureOut">
              <a:rPr lang="en-US" smtClean="0"/>
              <a:t>9/2/2013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119516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1F0EC-4F60-4544-9956-271209A740FE}" type="datetimeFigureOut">
              <a:rPr lang="en-US" smtClean="0"/>
              <a:t>9/2/2013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89786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0" y="1498604"/>
            <a:ext cx="3855532" cy="1278466"/>
          </a:xfrm>
        </p:spPr>
        <p:txBody>
          <a:bodyPr anchor="b">
            <a:normAutofit/>
          </a:bodyPr>
          <a:lstStyle>
            <a:lvl1pPr>
              <a:defRPr sz="2000"/>
            </a:lvl1pPr>
          </a:lstStyle>
          <a:p>
            <a:r>
              <a:rPr lang="en-US" smtClean="0"/>
              <a:t>Click to edit Master title style</a:t>
            </a:r>
            <a:endParaRPr lang="en-US"/>
          </a:p>
        </p:txBody>
      </p:sp>
      <p:sp>
        <p:nvSpPr>
          <p:cNvPr id="3" name="Content Placeholder 2"/>
          <p:cNvSpPr>
            <a:spLocks noGrp="1"/>
          </p:cNvSpPr>
          <p:nvPr>
            <p:ph idx="1"/>
          </p:nvPr>
        </p:nvSpPr>
        <p:spPr>
          <a:xfrm>
            <a:off x="4761701" y="514925"/>
            <a:ext cx="451471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510" y="2777069"/>
            <a:ext cx="3855532"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1F0EC-4F60-4544-9956-271209A740FE}"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172162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511" y="4800600"/>
            <a:ext cx="8598906"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677511" y="609600"/>
            <a:ext cx="8598907" cy="3845718"/>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77511" y="5367338"/>
            <a:ext cx="8598906"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1F0EC-4F60-4544-9956-271209A740FE}" type="datetimeFigureOut">
              <a:rPr lang="en-US" smtClean="0"/>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429078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flipV="1">
            <a:off x="7427201" y="3681414"/>
            <a:ext cx="47647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373453" y="0"/>
            <a:ext cx="121951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9188726" y="-8467"/>
            <a:ext cx="3006450"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9603701" y="-8467"/>
            <a:ext cx="2591475"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8934660" y="3048000"/>
            <a:ext cx="3260516"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9341166" y="-8467"/>
            <a:ext cx="2854010"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10907908" y="-8467"/>
            <a:ext cx="1287268"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10941783" y="-8468"/>
            <a:ext cx="1270575"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10374369" y="3589868"/>
            <a:ext cx="1820807"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Freeform 15"/>
          <p:cNvSpPr/>
          <p:nvPr/>
        </p:nvSpPr>
        <p:spPr>
          <a:xfrm>
            <a:off x="-8469" y="4013201"/>
            <a:ext cx="45731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 name="Title Placeholder 1"/>
          <p:cNvSpPr>
            <a:spLocks noGrp="1"/>
          </p:cNvSpPr>
          <p:nvPr>
            <p:ph type="title"/>
          </p:nvPr>
        </p:nvSpPr>
        <p:spPr>
          <a:xfrm>
            <a:off x="677511" y="609600"/>
            <a:ext cx="859890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511" y="2160590"/>
            <a:ext cx="8598907"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0" y="6041363"/>
            <a:ext cx="91217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1F0EC-4F60-4544-9956-271209A740FE}" type="datetimeFigureOut">
              <a:rPr lang="en-US" smtClean="0"/>
              <a:t>9/2/2013</a:t>
            </a:fld>
            <a:endParaRPr lang="en-US"/>
          </a:p>
        </p:txBody>
      </p:sp>
      <p:sp>
        <p:nvSpPr>
          <p:cNvPr id="5" name="Footer Placeholder 4"/>
          <p:cNvSpPr>
            <a:spLocks noGrp="1"/>
          </p:cNvSpPr>
          <p:nvPr>
            <p:ph type="ftr" sz="quarter" idx="3"/>
          </p:nvPr>
        </p:nvSpPr>
        <p:spPr>
          <a:xfrm>
            <a:off x="677511" y="6041363"/>
            <a:ext cx="629925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1" y="6041363"/>
            <a:ext cx="683517" cy="365125"/>
          </a:xfrm>
          <a:prstGeom prst="rect">
            <a:avLst/>
          </a:prstGeom>
        </p:spPr>
        <p:txBody>
          <a:bodyPr vert="horz" lIns="91440" tIns="45720" rIns="91440" bIns="45720" rtlCol="0" anchor="ctr"/>
          <a:lstStyle>
            <a:lvl1pPr algn="r">
              <a:defRPr sz="900">
                <a:solidFill>
                  <a:schemeClr val="accent1"/>
                </a:solidFill>
              </a:defRPr>
            </a:lvl1pPr>
          </a:lstStyle>
          <a:p>
            <a:fld id="{DEC7A5AD-5AEC-42D0-A3BE-F46B40576360}" type="slidenum">
              <a:rPr lang="en-US" smtClean="0"/>
              <a:t>‹#›</a:t>
            </a:fld>
            <a:endParaRPr lang="en-US"/>
          </a:p>
        </p:txBody>
      </p:sp>
    </p:spTree>
    <p:extLst>
      <p:ext uri="{BB962C8B-B14F-4D97-AF65-F5344CB8AC3E}">
        <p14:creationId xmlns:p14="http://schemas.microsoft.com/office/powerpoint/2010/main" val="16541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992306" y="2018167"/>
            <a:ext cx="9313735" cy="1646302"/>
          </a:xfrm>
        </p:spPr>
        <p:txBody>
          <a:bodyPr/>
          <a:lstStyle/>
          <a:p>
            <a:r>
              <a:rPr lang="en-US" dirty="0" smtClean="0"/>
              <a:t>Potential of ELV in Malaysia</a:t>
            </a:r>
            <a:endParaRPr lang="en-US" dirty="0"/>
          </a:p>
        </p:txBody>
      </p:sp>
      <p:sp>
        <p:nvSpPr>
          <p:cNvPr id="89097" name="Rectangle 9"/>
          <p:cNvSpPr>
            <a:spLocks noGrp="1" noChangeArrowheads="1"/>
          </p:cNvSpPr>
          <p:nvPr>
            <p:ph type="subTitle" idx="1"/>
          </p:nvPr>
        </p:nvSpPr>
        <p:spPr/>
        <p:txBody>
          <a:bodyPr>
            <a:normAutofit fontScale="92500" lnSpcReduction="10000"/>
          </a:bodyPr>
          <a:lstStyle/>
          <a:p>
            <a:r>
              <a:rPr lang="en-US" b="1" dirty="0" smtClean="0"/>
              <a:t>Bok Wee, </a:t>
            </a:r>
            <a:r>
              <a:rPr lang="en-US" b="1" dirty="0" err="1" smtClean="0"/>
              <a:t>Gwee</a:t>
            </a:r>
            <a:endParaRPr lang="en-US" b="1" dirty="0" smtClean="0"/>
          </a:p>
          <a:p>
            <a:r>
              <a:rPr lang="en-US" i="1" dirty="0" smtClean="0"/>
              <a:t>President, MAARA</a:t>
            </a:r>
          </a:p>
          <a:p>
            <a:r>
              <a:rPr lang="en-US" dirty="0" smtClean="0"/>
              <a:t>6</a:t>
            </a:r>
            <a:r>
              <a:rPr lang="en-US" baseline="30000" dirty="0" smtClean="0"/>
              <a:t>th</a:t>
            </a:r>
            <a:r>
              <a:rPr lang="en-US" dirty="0" smtClean="0"/>
              <a:t> September 2013</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spTree>
    <p:extLst>
      <p:ext uri="{BB962C8B-B14F-4D97-AF65-F5344CB8AC3E}">
        <p14:creationId xmlns:p14="http://schemas.microsoft.com/office/powerpoint/2010/main" val="276448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427474" y="124973"/>
            <a:ext cx="10393721" cy="1646302"/>
          </a:xfrm>
        </p:spPr>
        <p:txBody>
          <a:bodyPr/>
          <a:lstStyle/>
          <a:p>
            <a:r>
              <a:rPr lang="en-US" sz="4400" dirty="0" smtClean="0"/>
              <a:t>Why Malaysian Auto Recycling Industry? </a:t>
            </a:r>
            <a:endParaRPr lang="en-US" sz="4400" dirty="0"/>
          </a:p>
        </p:txBody>
      </p:sp>
      <p:sp>
        <p:nvSpPr>
          <p:cNvPr id="89097" name="Rectangle 9"/>
          <p:cNvSpPr>
            <a:spLocks noGrp="1" noChangeArrowheads="1"/>
          </p:cNvSpPr>
          <p:nvPr>
            <p:ph type="subTitle" idx="1"/>
          </p:nvPr>
        </p:nvSpPr>
        <p:spPr>
          <a:xfrm>
            <a:off x="1399665" y="2012922"/>
            <a:ext cx="7768959" cy="3155324"/>
          </a:xfrm>
        </p:spPr>
        <p:txBody>
          <a:bodyPr>
            <a:normAutofit/>
          </a:bodyPr>
          <a:lstStyle/>
          <a:p>
            <a:pPr algn="l"/>
            <a:r>
              <a:rPr lang="en-US" sz="2400" dirty="0" smtClean="0">
                <a:solidFill>
                  <a:srgbClr val="FF0000"/>
                </a:solidFill>
              </a:rPr>
              <a:t>Increased international car maker assembly plant</a:t>
            </a:r>
          </a:p>
          <a:p>
            <a:pPr marL="285750" indent="-285750" algn="l">
              <a:buFontTx/>
              <a:buChar char="-"/>
            </a:pPr>
            <a:r>
              <a:rPr lang="en-US" dirty="0" smtClean="0"/>
              <a:t>Malaysia government has actively attract  foreign car maker to invest in assembly plant in Malaysia with the objective to increase job opportunity and lower the car price. </a:t>
            </a:r>
          </a:p>
          <a:p>
            <a:pPr marL="285750" indent="-285750" algn="l">
              <a:buFontTx/>
              <a:buChar char="-"/>
            </a:pPr>
            <a:r>
              <a:rPr lang="en-US" dirty="0" smtClean="0"/>
              <a:t>All these players will be the potential contributor of auto recycling under the producer extended responsibility (EPR). </a:t>
            </a:r>
          </a:p>
          <a:p>
            <a:pPr marL="285750" indent="-285750" algn="l">
              <a:buFontTx/>
              <a:buChar char="-"/>
            </a:pPr>
            <a:endParaRPr lang="en-US" dirty="0" smtClean="0"/>
          </a:p>
          <a:p>
            <a:pPr marL="285750" indent="-285750" algn="l">
              <a:buFontTx/>
              <a:buChar cha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894" y="4279199"/>
            <a:ext cx="1602798" cy="10536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1578" y="4283262"/>
            <a:ext cx="1336460" cy="100234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270" y="4123447"/>
            <a:ext cx="1820215" cy="120941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7780" y="4215220"/>
            <a:ext cx="1080692" cy="108069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2807" y="5415973"/>
            <a:ext cx="1094002" cy="92726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4305" y="5528855"/>
            <a:ext cx="871976" cy="70149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4844" y="5528855"/>
            <a:ext cx="1249494" cy="81438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7932" y="5500412"/>
            <a:ext cx="1080692" cy="1080692"/>
          </a:xfrm>
          <a:prstGeom prst="rect">
            <a:avLst/>
          </a:prstGeom>
        </p:spPr>
      </p:pic>
    </p:spTree>
    <p:extLst>
      <p:ext uri="{BB962C8B-B14F-4D97-AF65-F5344CB8AC3E}">
        <p14:creationId xmlns:p14="http://schemas.microsoft.com/office/powerpoint/2010/main" val="49288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218940" y="0"/>
            <a:ext cx="10212946" cy="1646302"/>
          </a:xfrm>
        </p:spPr>
        <p:txBody>
          <a:bodyPr/>
          <a:lstStyle/>
          <a:p>
            <a:r>
              <a:rPr lang="en-US" sz="4400" dirty="0" smtClean="0"/>
              <a:t>Why Malaysian Auto Recycling Industry?  </a:t>
            </a:r>
            <a:endParaRPr lang="en-US" sz="4400" dirty="0"/>
          </a:p>
        </p:txBody>
      </p:sp>
      <p:sp>
        <p:nvSpPr>
          <p:cNvPr id="89097" name="Rectangle 9"/>
          <p:cNvSpPr>
            <a:spLocks noGrp="1" noChangeArrowheads="1"/>
          </p:cNvSpPr>
          <p:nvPr>
            <p:ph type="subTitle" idx="1"/>
          </p:nvPr>
        </p:nvSpPr>
        <p:spPr>
          <a:xfrm>
            <a:off x="1455945" y="1661375"/>
            <a:ext cx="8499424" cy="3155324"/>
          </a:xfrm>
        </p:spPr>
        <p:txBody>
          <a:bodyPr>
            <a:normAutofit/>
          </a:bodyPr>
          <a:lstStyle/>
          <a:p>
            <a:pPr algn="l"/>
            <a:r>
              <a:rPr lang="en-US" sz="2400" dirty="0" smtClean="0">
                <a:solidFill>
                  <a:srgbClr val="FF0000"/>
                </a:solidFill>
              </a:rPr>
              <a:t>Policy &amp; Regulations</a:t>
            </a:r>
          </a:p>
          <a:p>
            <a:pPr algn="l"/>
            <a:r>
              <a:rPr lang="en-US" dirty="0" smtClean="0"/>
              <a:t>Malaysian is having the tariffed motor insurance policy that will encourage use of recycled parts. </a:t>
            </a:r>
          </a:p>
          <a:p>
            <a:pPr lvl="0" algn="l" defTabSz="914400" eaLnBrk="0" fontAlgn="base" hangingPunct="0">
              <a:spcBef>
                <a:spcPct val="0"/>
              </a:spcBef>
              <a:spcAft>
                <a:spcPct val="0"/>
              </a:spcAft>
              <a:buClrTx/>
              <a:buSzTx/>
            </a:pPr>
            <a:r>
              <a:rPr lang="en-US" dirty="0" smtClean="0"/>
              <a:t>The clause “betterment” </a:t>
            </a:r>
            <a:r>
              <a:rPr lang="en-US" i="1" dirty="0" smtClean="0">
                <a:solidFill>
                  <a:srgbClr val="0000FF"/>
                </a:solidFill>
                <a:latin typeface="Calibri" pitchFamily="34" charset="0"/>
                <a:ea typeface="宋体" pitchFamily="2" charset="-122"/>
                <a:cs typeface="Palatino-Roman"/>
              </a:rPr>
              <a:t>stated  that :</a:t>
            </a:r>
            <a:endParaRPr lang="en-US" sz="2400" dirty="0">
              <a:solidFill>
                <a:schemeClr val="tx1"/>
              </a:solidFill>
              <a:latin typeface="Arial" pitchFamily="34" charset="0"/>
              <a:cs typeface="Arial" pitchFamily="34" charset="0"/>
            </a:endParaRPr>
          </a:p>
          <a:p>
            <a:pPr lvl="0" algn="l" defTabSz="914400" eaLnBrk="0" fontAlgn="base" hangingPunct="0">
              <a:spcBef>
                <a:spcPct val="0"/>
              </a:spcBef>
              <a:spcAft>
                <a:spcPct val="0"/>
              </a:spcAft>
              <a:buClrTx/>
              <a:buSzTx/>
            </a:pPr>
            <a:r>
              <a:rPr lang="en-US" i="1" dirty="0">
                <a:solidFill>
                  <a:srgbClr val="0000FF"/>
                </a:solidFill>
                <a:latin typeface="Calibri" pitchFamily="34" charset="0"/>
                <a:ea typeface="宋体" pitchFamily="2" charset="-122"/>
                <a:cs typeface="Palatino-Roman"/>
              </a:rPr>
              <a:t>The maximum amount we will pay for the cost of repairs to Your Vehicle shall be the expenses necessarily incurred to restore the damaged Vehicle to its pre-accident condition (or as near its pre-accident condition as is reasonably possible).</a:t>
            </a:r>
            <a:endParaRPr lang="en-US" sz="2400" dirty="0">
              <a:solidFill>
                <a:schemeClr val="tx1"/>
              </a:solidFill>
              <a:latin typeface="Arial" pitchFamily="34" charset="0"/>
              <a:cs typeface="Arial" pitchFamily="34" charset="0"/>
            </a:endParaRPr>
          </a:p>
          <a:p>
            <a:pPr lvl="0" algn="l" defTabSz="914400" eaLnBrk="0" fontAlgn="base" hangingPunct="0">
              <a:spcBef>
                <a:spcPct val="0"/>
              </a:spcBef>
              <a:spcAft>
                <a:spcPct val="0"/>
              </a:spcAft>
              <a:buClrTx/>
              <a:buSzTx/>
            </a:pPr>
            <a:r>
              <a:rPr lang="en-US" i="1" dirty="0">
                <a:solidFill>
                  <a:srgbClr val="0000FF"/>
                </a:solidFill>
                <a:latin typeface="Calibri" pitchFamily="34" charset="0"/>
                <a:ea typeface="宋体" pitchFamily="2" charset="-122"/>
                <a:cs typeface="Palatino-Roman"/>
              </a:rPr>
              <a:t>If new franchise parts are used, you will have to bear the betterment portion of the franchise parts replaced in accordance with the following scale:-</a:t>
            </a:r>
            <a:endParaRPr lang="en-US" sz="2400" dirty="0">
              <a:solidFill>
                <a:schemeClr val="tx1"/>
              </a:solidFill>
              <a:latin typeface="Arial" pitchFamily="34" charset="0"/>
              <a:cs typeface="Arial" pitchFamily="34" charset="0"/>
            </a:endParaRPr>
          </a:p>
          <a:p>
            <a:pPr lvl="0" algn="l" defTabSz="914400" eaLnBrk="0" fontAlgn="base" hangingPunct="0">
              <a:spcBef>
                <a:spcPct val="0"/>
              </a:spcBef>
              <a:spcAft>
                <a:spcPct val="0"/>
              </a:spcAft>
              <a:buClrTx/>
              <a:buSzTx/>
            </a:pPr>
            <a:endParaRPr lang="en-US" sz="4000" dirty="0">
              <a:solidFill>
                <a:schemeClr val="tx1"/>
              </a:solidFill>
              <a:latin typeface="Arial" pitchFamily="34" charset="0"/>
              <a:cs typeface="Arial" pitchFamily="34" charset="0"/>
            </a:endParaRPr>
          </a:p>
          <a:p>
            <a:pPr algn="l"/>
            <a:endParaRPr lang="en-US" dirty="0" smtClean="0"/>
          </a:p>
          <a:p>
            <a:pPr marL="285750" indent="-285750" algn="l">
              <a:buFontTx/>
              <a:buChar char="-"/>
            </a:pPr>
            <a:endParaRPr lang="en-US" dirty="0" smtClean="0"/>
          </a:p>
          <a:p>
            <a:pPr marL="285750" indent="-285750" algn="l">
              <a:buFontTx/>
              <a:buChar cha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17545034"/>
              </p:ext>
            </p:extLst>
          </p:nvPr>
        </p:nvGraphicFramePr>
        <p:xfrm>
          <a:off x="2369713" y="4458302"/>
          <a:ext cx="6851560" cy="1981134"/>
        </p:xfrm>
        <a:graphic>
          <a:graphicData uri="http://schemas.openxmlformats.org/drawingml/2006/table">
            <a:tbl>
              <a:tblPr firstRow="1" firstCol="1" bandRow="1" bandCol="1">
                <a:tableStyleId>{5C22544A-7EE6-4342-B048-85BDC9FD1C3A}</a:tableStyleId>
              </a:tblPr>
              <a:tblGrid>
                <a:gridCol w="2369712"/>
                <a:gridCol w="4481848"/>
              </a:tblGrid>
              <a:tr h="440252">
                <a:tc>
                  <a:txBody>
                    <a:bodyPr/>
                    <a:lstStyle/>
                    <a:p>
                      <a:pPr marL="0" marR="0" algn="ctr">
                        <a:lnSpc>
                          <a:spcPct val="115000"/>
                        </a:lnSpc>
                        <a:spcBef>
                          <a:spcPts val="0"/>
                        </a:spcBef>
                        <a:spcAft>
                          <a:spcPts val="0"/>
                        </a:spcAft>
                      </a:pPr>
                      <a:r>
                        <a:rPr lang="en-US" sz="1000" dirty="0">
                          <a:effectLst/>
                        </a:rPr>
                        <a:t>Age of Vehicle/years</a:t>
                      </a:r>
                      <a:endParaRPr lang="en-US" sz="1100" dirty="0">
                        <a:effectLst/>
                        <a:latin typeface="Calibri"/>
                        <a:ea typeface="宋体"/>
                        <a:cs typeface="Times New Roman"/>
                      </a:endParaRPr>
                    </a:p>
                  </a:txBody>
                  <a:tcPr marL="68580" marR="68580" marT="0" marB="0"/>
                </a:tc>
                <a:tc>
                  <a:txBody>
                    <a:bodyPr/>
                    <a:lstStyle/>
                    <a:p>
                      <a:pPr marL="0" marR="0" algn="ctr">
                        <a:lnSpc>
                          <a:spcPct val="115000"/>
                        </a:lnSpc>
                        <a:spcBef>
                          <a:spcPts val="0"/>
                        </a:spcBef>
                        <a:spcAft>
                          <a:spcPts val="0"/>
                        </a:spcAft>
                      </a:pPr>
                      <a:r>
                        <a:rPr lang="en-US" sz="1000">
                          <a:effectLst/>
                        </a:rPr>
                        <a:t>Rate for Betterment</a:t>
                      </a:r>
                      <a:endParaRPr lang="en-US" sz="1100">
                        <a:effectLst/>
                      </a:endParaRPr>
                    </a:p>
                    <a:p>
                      <a:pPr marL="0" marR="0" algn="ctr">
                        <a:lnSpc>
                          <a:spcPct val="115000"/>
                        </a:lnSpc>
                        <a:spcBef>
                          <a:spcPts val="0"/>
                        </a:spcBef>
                        <a:spcAft>
                          <a:spcPts val="0"/>
                        </a:spcAft>
                      </a:pPr>
                      <a:r>
                        <a:rPr lang="en-US" sz="1000">
                          <a:effectLst/>
                        </a:rPr>
                        <a:t>(Not exceeding following % )</a:t>
                      </a:r>
                      <a:endParaRPr lang="en-US" sz="1100">
                        <a:effectLst/>
                        <a:latin typeface="Calibri"/>
                        <a:ea typeface="宋体"/>
                        <a:cs typeface="Times New Roman"/>
                      </a:endParaRPr>
                    </a:p>
                  </a:txBody>
                  <a:tcPr marL="68580" marR="68580" marT="0" marB="0"/>
                </a:tc>
              </a:tr>
              <a:tr h="220126">
                <a:tc>
                  <a:txBody>
                    <a:bodyPr/>
                    <a:lstStyle/>
                    <a:p>
                      <a:pPr marL="0" marR="0" algn="ctr">
                        <a:lnSpc>
                          <a:spcPct val="115000"/>
                        </a:lnSpc>
                        <a:spcBef>
                          <a:spcPts val="0"/>
                        </a:spcBef>
                        <a:spcAft>
                          <a:spcPts val="0"/>
                        </a:spcAft>
                      </a:pPr>
                      <a:r>
                        <a:rPr lang="en-US" sz="1000">
                          <a:effectLst/>
                        </a:rPr>
                        <a:t>Less than 5 years</a:t>
                      </a:r>
                      <a:endParaRPr lang="en-US" sz="1100">
                        <a:effectLst/>
                        <a:latin typeface="Calibri"/>
                        <a:ea typeface="宋体"/>
                        <a:cs typeface="Times New Roman"/>
                      </a:endParaRPr>
                    </a:p>
                  </a:txBody>
                  <a:tcPr marL="68580" marR="68580" marT="0" marB="0"/>
                </a:tc>
                <a:tc>
                  <a:txBody>
                    <a:bodyPr/>
                    <a:lstStyle/>
                    <a:p>
                      <a:pPr marL="0" marR="0" algn="ctr">
                        <a:lnSpc>
                          <a:spcPct val="115000"/>
                        </a:lnSpc>
                        <a:spcBef>
                          <a:spcPts val="0"/>
                        </a:spcBef>
                        <a:spcAft>
                          <a:spcPts val="0"/>
                        </a:spcAft>
                      </a:pPr>
                      <a:r>
                        <a:rPr lang="en-US" sz="1000" dirty="0">
                          <a:effectLst/>
                        </a:rPr>
                        <a:t>0</a:t>
                      </a:r>
                      <a:endParaRPr lang="en-US" sz="1100" dirty="0">
                        <a:effectLst/>
                        <a:latin typeface="Calibri"/>
                        <a:ea typeface="宋体"/>
                        <a:cs typeface="Times New Roman"/>
                      </a:endParaRPr>
                    </a:p>
                  </a:txBody>
                  <a:tcPr marL="68580" marR="68580" marT="0" marB="0"/>
                </a:tc>
              </a:tr>
              <a:tr h="220126">
                <a:tc>
                  <a:txBody>
                    <a:bodyPr/>
                    <a:lstStyle/>
                    <a:p>
                      <a:pPr marL="0" marR="0" algn="ctr">
                        <a:lnSpc>
                          <a:spcPct val="115000"/>
                        </a:lnSpc>
                        <a:spcBef>
                          <a:spcPts val="0"/>
                        </a:spcBef>
                        <a:spcAft>
                          <a:spcPts val="0"/>
                        </a:spcAft>
                      </a:pPr>
                      <a:r>
                        <a:rPr lang="en-US" sz="1000">
                          <a:effectLst/>
                        </a:rPr>
                        <a:t>5</a:t>
                      </a:r>
                      <a:endParaRPr lang="en-US" sz="1100">
                        <a:effectLst/>
                        <a:latin typeface="Calibri"/>
                        <a:ea typeface="宋体"/>
                        <a:cs typeface="Times New Roman"/>
                      </a:endParaRPr>
                    </a:p>
                  </a:txBody>
                  <a:tcPr marL="68580" marR="68580" marT="0" marB="0"/>
                </a:tc>
                <a:tc>
                  <a:txBody>
                    <a:bodyPr/>
                    <a:lstStyle/>
                    <a:p>
                      <a:pPr marL="0" marR="0" algn="ctr">
                        <a:lnSpc>
                          <a:spcPct val="115000"/>
                        </a:lnSpc>
                        <a:spcBef>
                          <a:spcPts val="0"/>
                        </a:spcBef>
                        <a:spcAft>
                          <a:spcPts val="0"/>
                        </a:spcAft>
                      </a:pPr>
                      <a:r>
                        <a:rPr lang="en-US" sz="1000">
                          <a:effectLst/>
                        </a:rPr>
                        <a:t>15</a:t>
                      </a:r>
                      <a:endParaRPr lang="en-US" sz="1100">
                        <a:effectLst/>
                        <a:latin typeface="Calibri"/>
                        <a:ea typeface="宋体"/>
                        <a:cs typeface="Times New Roman"/>
                      </a:endParaRPr>
                    </a:p>
                  </a:txBody>
                  <a:tcPr marL="68580" marR="68580" marT="0" marB="0"/>
                </a:tc>
              </a:tr>
              <a:tr h="220126">
                <a:tc>
                  <a:txBody>
                    <a:bodyPr/>
                    <a:lstStyle/>
                    <a:p>
                      <a:pPr marL="0" marR="0" algn="ctr">
                        <a:lnSpc>
                          <a:spcPct val="115000"/>
                        </a:lnSpc>
                        <a:spcBef>
                          <a:spcPts val="0"/>
                        </a:spcBef>
                        <a:spcAft>
                          <a:spcPts val="0"/>
                        </a:spcAft>
                      </a:pPr>
                      <a:r>
                        <a:rPr lang="en-US" sz="1000">
                          <a:effectLst/>
                        </a:rPr>
                        <a:t>6</a:t>
                      </a:r>
                      <a:endParaRPr lang="en-US" sz="1100">
                        <a:effectLst/>
                        <a:latin typeface="Calibri"/>
                        <a:ea typeface="宋体"/>
                        <a:cs typeface="Times New Roman"/>
                      </a:endParaRPr>
                    </a:p>
                  </a:txBody>
                  <a:tcPr marL="68580" marR="68580" marT="0" marB="0"/>
                </a:tc>
                <a:tc>
                  <a:txBody>
                    <a:bodyPr/>
                    <a:lstStyle/>
                    <a:p>
                      <a:pPr marL="0" marR="0" algn="ctr">
                        <a:lnSpc>
                          <a:spcPct val="115000"/>
                        </a:lnSpc>
                        <a:spcBef>
                          <a:spcPts val="0"/>
                        </a:spcBef>
                        <a:spcAft>
                          <a:spcPts val="0"/>
                        </a:spcAft>
                      </a:pPr>
                      <a:r>
                        <a:rPr lang="en-US" sz="1000">
                          <a:effectLst/>
                        </a:rPr>
                        <a:t>20</a:t>
                      </a:r>
                      <a:endParaRPr lang="en-US" sz="1100">
                        <a:effectLst/>
                        <a:latin typeface="Calibri"/>
                        <a:ea typeface="宋体"/>
                        <a:cs typeface="Times New Roman"/>
                      </a:endParaRPr>
                    </a:p>
                  </a:txBody>
                  <a:tcPr marL="68580" marR="68580" marT="0" marB="0"/>
                </a:tc>
              </a:tr>
              <a:tr h="220126">
                <a:tc>
                  <a:txBody>
                    <a:bodyPr/>
                    <a:lstStyle/>
                    <a:p>
                      <a:pPr marL="0" marR="0" algn="ctr">
                        <a:lnSpc>
                          <a:spcPct val="115000"/>
                        </a:lnSpc>
                        <a:spcBef>
                          <a:spcPts val="0"/>
                        </a:spcBef>
                        <a:spcAft>
                          <a:spcPts val="0"/>
                        </a:spcAft>
                      </a:pPr>
                      <a:r>
                        <a:rPr lang="en-US" sz="1000">
                          <a:effectLst/>
                        </a:rPr>
                        <a:t>7</a:t>
                      </a:r>
                      <a:endParaRPr lang="en-US" sz="1100">
                        <a:effectLst/>
                        <a:latin typeface="Calibri"/>
                        <a:ea typeface="宋体"/>
                        <a:cs typeface="Times New Roman"/>
                      </a:endParaRPr>
                    </a:p>
                  </a:txBody>
                  <a:tcPr marL="68580" marR="68580" marT="0" marB="0"/>
                </a:tc>
                <a:tc>
                  <a:txBody>
                    <a:bodyPr/>
                    <a:lstStyle/>
                    <a:p>
                      <a:pPr marL="0" marR="0" algn="ctr">
                        <a:lnSpc>
                          <a:spcPct val="115000"/>
                        </a:lnSpc>
                        <a:spcBef>
                          <a:spcPts val="0"/>
                        </a:spcBef>
                        <a:spcAft>
                          <a:spcPts val="0"/>
                        </a:spcAft>
                      </a:pPr>
                      <a:r>
                        <a:rPr lang="en-US" sz="1000">
                          <a:effectLst/>
                        </a:rPr>
                        <a:t>25</a:t>
                      </a:r>
                      <a:endParaRPr lang="en-US" sz="1100">
                        <a:effectLst/>
                        <a:latin typeface="Calibri"/>
                        <a:ea typeface="宋体"/>
                        <a:cs typeface="Times New Roman"/>
                      </a:endParaRPr>
                    </a:p>
                  </a:txBody>
                  <a:tcPr marL="68580" marR="68580" marT="0" marB="0"/>
                </a:tc>
              </a:tr>
              <a:tr h="220126">
                <a:tc>
                  <a:txBody>
                    <a:bodyPr/>
                    <a:lstStyle/>
                    <a:p>
                      <a:pPr marL="0" marR="0" algn="ctr">
                        <a:lnSpc>
                          <a:spcPct val="115000"/>
                        </a:lnSpc>
                        <a:spcBef>
                          <a:spcPts val="0"/>
                        </a:spcBef>
                        <a:spcAft>
                          <a:spcPts val="0"/>
                        </a:spcAft>
                      </a:pPr>
                      <a:r>
                        <a:rPr lang="en-US" sz="1000">
                          <a:effectLst/>
                        </a:rPr>
                        <a:t>8</a:t>
                      </a:r>
                      <a:endParaRPr lang="en-US" sz="1100">
                        <a:effectLst/>
                        <a:latin typeface="Calibri"/>
                        <a:ea typeface="宋体"/>
                        <a:cs typeface="Times New Roman"/>
                      </a:endParaRPr>
                    </a:p>
                  </a:txBody>
                  <a:tcPr marL="68580" marR="68580" marT="0" marB="0"/>
                </a:tc>
                <a:tc>
                  <a:txBody>
                    <a:bodyPr/>
                    <a:lstStyle/>
                    <a:p>
                      <a:pPr marL="0" marR="0" algn="ctr">
                        <a:lnSpc>
                          <a:spcPct val="115000"/>
                        </a:lnSpc>
                        <a:spcBef>
                          <a:spcPts val="0"/>
                        </a:spcBef>
                        <a:spcAft>
                          <a:spcPts val="0"/>
                        </a:spcAft>
                      </a:pPr>
                      <a:r>
                        <a:rPr lang="en-US" sz="1000">
                          <a:effectLst/>
                        </a:rPr>
                        <a:t>30</a:t>
                      </a:r>
                      <a:endParaRPr lang="en-US" sz="1100">
                        <a:effectLst/>
                        <a:latin typeface="Calibri"/>
                        <a:ea typeface="宋体"/>
                        <a:cs typeface="Times New Roman"/>
                      </a:endParaRPr>
                    </a:p>
                  </a:txBody>
                  <a:tcPr marL="68580" marR="68580" marT="0" marB="0"/>
                </a:tc>
              </a:tr>
              <a:tr h="220126">
                <a:tc>
                  <a:txBody>
                    <a:bodyPr/>
                    <a:lstStyle/>
                    <a:p>
                      <a:pPr marL="0" marR="0" algn="ctr">
                        <a:lnSpc>
                          <a:spcPct val="115000"/>
                        </a:lnSpc>
                        <a:spcBef>
                          <a:spcPts val="0"/>
                        </a:spcBef>
                        <a:spcAft>
                          <a:spcPts val="0"/>
                        </a:spcAft>
                      </a:pPr>
                      <a:r>
                        <a:rPr lang="en-US" sz="1000">
                          <a:effectLst/>
                        </a:rPr>
                        <a:t>9</a:t>
                      </a:r>
                      <a:endParaRPr lang="en-US" sz="1100">
                        <a:effectLst/>
                        <a:latin typeface="Calibri"/>
                        <a:ea typeface="宋体"/>
                        <a:cs typeface="Times New Roman"/>
                      </a:endParaRPr>
                    </a:p>
                  </a:txBody>
                  <a:tcPr marL="68580" marR="68580" marT="0" marB="0"/>
                </a:tc>
                <a:tc>
                  <a:txBody>
                    <a:bodyPr/>
                    <a:lstStyle/>
                    <a:p>
                      <a:pPr marL="0" marR="0" algn="ctr">
                        <a:lnSpc>
                          <a:spcPct val="115000"/>
                        </a:lnSpc>
                        <a:spcBef>
                          <a:spcPts val="0"/>
                        </a:spcBef>
                        <a:spcAft>
                          <a:spcPts val="0"/>
                        </a:spcAft>
                      </a:pPr>
                      <a:r>
                        <a:rPr lang="en-US" sz="1000">
                          <a:effectLst/>
                        </a:rPr>
                        <a:t>35</a:t>
                      </a:r>
                      <a:endParaRPr lang="en-US" sz="1100">
                        <a:effectLst/>
                        <a:latin typeface="Calibri"/>
                        <a:ea typeface="宋体"/>
                        <a:cs typeface="Times New Roman"/>
                      </a:endParaRPr>
                    </a:p>
                  </a:txBody>
                  <a:tcPr marL="68580" marR="68580" marT="0" marB="0"/>
                </a:tc>
              </a:tr>
              <a:tr h="220126">
                <a:tc>
                  <a:txBody>
                    <a:bodyPr/>
                    <a:lstStyle/>
                    <a:p>
                      <a:pPr marL="0" marR="0" algn="ctr">
                        <a:lnSpc>
                          <a:spcPct val="115000"/>
                        </a:lnSpc>
                        <a:spcBef>
                          <a:spcPts val="0"/>
                        </a:spcBef>
                        <a:spcAft>
                          <a:spcPts val="0"/>
                        </a:spcAft>
                      </a:pPr>
                      <a:r>
                        <a:rPr lang="en-US" sz="1000">
                          <a:effectLst/>
                        </a:rPr>
                        <a:t>10 and above</a:t>
                      </a:r>
                      <a:endParaRPr lang="en-US" sz="1100">
                        <a:effectLst/>
                        <a:latin typeface="Calibri"/>
                        <a:ea typeface="宋体"/>
                        <a:cs typeface="Times New Roman"/>
                      </a:endParaRPr>
                    </a:p>
                  </a:txBody>
                  <a:tcPr marL="68580" marR="68580" marT="0" marB="0"/>
                </a:tc>
                <a:tc>
                  <a:txBody>
                    <a:bodyPr/>
                    <a:lstStyle/>
                    <a:p>
                      <a:pPr marL="0" marR="0" algn="ctr">
                        <a:lnSpc>
                          <a:spcPct val="115000"/>
                        </a:lnSpc>
                        <a:spcBef>
                          <a:spcPts val="0"/>
                        </a:spcBef>
                        <a:spcAft>
                          <a:spcPts val="0"/>
                        </a:spcAft>
                      </a:pPr>
                      <a:r>
                        <a:rPr lang="en-US" sz="1000" dirty="0">
                          <a:effectLst/>
                        </a:rPr>
                        <a:t>40</a:t>
                      </a:r>
                      <a:endParaRPr lang="en-US" sz="1100" dirty="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253323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121094" y="678765"/>
            <a:ext cx="7768959" cy="1646302"/>
          </a:xfrm>
        </p:spPr>
        <p:txBody>
          <a:bodyPr/>
          <a:lstStyle/>
          <a:p>
            <a:r>
              <a:rPr lang="en-US" dirty="0" smtClean="0"/>
              <a:t>Moving forward</a:t>
            </a:r>
            <a:endParaRPr lang="en-US" dirty="0"/>
          </a:p>
        </p:txBody>
      </p:sp>
      <p:sp>
        <p:nvSpPr>
          <p:cNvPr id="89097" name="Rectangle 9"/>
          <p:cNvSpPr>
            <a:spLocks noGrp="1" noChangeArrowheads="1"/>
          </p:cNvSpPr>
          <p:nvPr>
            <p:ph type="subTitle" idx="1"/>
          </p:nvPr>
        </p:nvSpPr>
        <p:spPr>
          <a:xfrm>
            <a:off x="1307854" y="2454157"/>
            <a:ext cx="9671402" cy="3155324"/>
          </a:xfrm>
        </p:spPr>
        <p:txBody>
          <a:bodyPr>
            <a:normAutofit/>
          </a:bodyPr>
          <a:lstStyle/>
          <a:p>
            <a:pPr algn="l"/>
            <a:r>
              <a:rPr lang="en-US" sz="2400" dirty="0" smtClean="0">
                <a:solidFill>
                  <a:srgbClr val="FF0000"/>
                </a:solidFill>
              </a:rPr>
              <a:t>Encourage provision of warranty and vital information on used part</a:t>
            </a:r>
          </a:p>
          <a:p>
            <a:pPr marL="285750" indent="-285750" algn="l">
              <a:buFont typeface="Arial" pitchFamily="34" charset="0"/>
              <a:buChar char="•"/>
            </a:pPr>
            <a:r>
              <a:rPr lang="en-US" dirty="0" smtClean="0">
                <a:solidFill>
                  <a:schemeClr val="tx1"/>
                </a:solidFill>
              </a:rPr>
              <a:t>Warranty provision will restore the consumers’ confidence in recycled parts. </a:t>
            </a:r>
          </a:p>
          <a:p>
            <a:pPr marL="285750" indent="-285750" algn="l">
              <a:buFont typeface="Arial" pitchFamily="34" charset="0"/>
              <a:buChar char="•"/>
            </a:pPr>
            <a:r>
              <a:rPr lang="en-US" dirty="0" smtClean="0">
                <a:solidFill>
                  <a:schemeClr val="tx1"/>
                </a:solidFill>
              </a:rPr>
              <a:t>Vital information disclosure such as mileage travel, pricing, year of manufacture, reason of dismantling, origin of parts etc. is important in consumers decision making whether they should choose new parts or recycled parts.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696" y="4841179"/>
            <a:ext cx="1326859" cy="13211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119" y="4821129"/>
            <a:ext cx="2644134" cy="1476308"/>
          </a:xfrm>
          <a:prstGeom prst="rect">
            <a:avLst/>
          </a:prstGeom>
        </p:spPr>
      </p:pic>
      <p:sp>
        <p:nvSpPr>
          <p:cNvPr id="5" name="Plus 4"/>
          <p:cNvSpPr/>
          <p:nvPr/>
        </p:nvSpPr>
        <p:spPr>
          <a:xfrm>
            <a:off x="3651160" y="5238628"/>
            <a:ext cx="1017431" cy="74170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751" y="4798615"/>
            <a:ext cx="2499444" cy="1621732"/>
          </a:xfrm>
          <a:prstGeom prst="rect">
            <a:avLst/>
          </a:prstGeom>
        </p:spPr>
      </p:pic>
      <p:sp>
        <p:nvSpPr>
          <p:cNvPr id="7" name="Striped Right Arrow 6"/>
          <p:cNvSpPr/>
          <p:nvPr/>
        </p:nvSpPr>
        <p:spPr>
          <a:xfrm>
            <a:off x="6345126" y="5241263"/>
            <a:ext cx="403404" cy="6477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2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133973" y="408309"/>
            <a:ext cx="7768959" cy="1646302"/>
          </a:xfrm>
        </p:spPr>
        <p:txBody>
          <a:bodyPr/>
          <a:lstStyle/>
          <a:p>
            <a:r>
              <a:rPr lang="en-US" dirty="0" smtClean="0"/>
              <a:t>Moving forward</a:t>
            </a:r>
            <a:endParaRPr lang="en-US" dirty="0"/>
          </a:p>
        </p:txBody>
      </p:sp>
      <p:sp>
        <p:nvSpPr>
          <p:cNvPr id="89097" name="Rectangle 9"/>
          <p:cNvSpPr>
            <a:spLocks noGrp="1" noChangeArrowheads="1"/>
          </p:cNvSpPr>
          <p:nvPr>
            <p:ph type="subTitle" idx="1"/>
          </p:nvPr>
        </p:nvSpPr>
        <p:spPr>
          <a:xfrm>
            <a:off x="1498889" y="2047740"/>
            <a:ext cx="7768959" cy="566671"/>
          </a:xfrm>
        </p:spPr>
        <p:txBody>
          <a:bodyPr>
            <a:normAutofit/>
          </a:bodyPr>
          <a:lstStyle/>
          <a:p>
            <a:pPr algn="l"/>
            <a:r>
              <a:rPr lang="en-US" sz="2400" dirty="0" smtClean="0">
                <a:solidFill>
                  <a:srgbClr val="FF0000"/>
                </a:solidFill>
              </a:rPr>
              <a:t>Encourage value adding activity such as remanufacture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511" y="4482287"/>
            <a:ext cx="2142187" cy="16066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557" y="4482287"/>
            <a:ext cx="2142187" cy="1606640"/>
          </a:xfrm>
          <a:prstGeom prst="rect">
            <a:avLst/>
          </a:prstGeom>
        </p:spPr>
      </p:pic>
      <p:sp>
        <p:nvSpPr>
          <p:cNvPr id="5" name="Striped Right Arrow 4"/>
          <p:cNvSpPr/>
          <p:nvPr/>
        </p:nvSpPr>
        <p:spPr>
          <a:xfrm>
            <a:off x="5383369" y="4970074"/>
            <a:ext cx="1378039" cy="63106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18952" y="2614411"/>
            <a:ext cx="6671256" cy="2308324"/>
          </a:xfrm>
          <a:prstGeom prst="rect">
            <a:avLst/>
          </a:prstGeom>
          <a:noFill/>
        </p:spPr>
        <p:txBody>
          <a:bodyPr wrap="square" rtlCol="0">
            <a:spAutoFit/>
          </a:bodyPr>
          <a:lstStyle/>
          <a:p>
            <a:pPr marL="285750" indent="-285750">
              <a:buFont typeface="Arial" pitchFamily="34" charset="0"/>
              <a:buChar char="•"/>
            </a:pPr>
            <a:r>
              <a:rPr lang="en-US" dirty="0" smtClean="0"/>
              <a:t>To encourage value-adding activities to generate higher income for the nation.</a:t>
            </a:r>
          </a:p>
          <a:p>
            <a:pPr marL="285750" indent="-285750">
              <a:buFont typeface="Arial" pitchFamily="34" charset="0"/>
              <a:buChar char="•"/>
            </a:pPr>
            <a:r>
              <a:rPr lang="en-US" dirty="0" smtClean="0"/>
              <a:t>Increase the used of recycled parts to preserve green environment. </a:t>
            </a:r>
          </a:p>
          <a:p>
            <a:endParaRPr lang="en-US" dirty="0" smtClean="0"/>
          </a:p>
          <a:p>
            <a:pPr marL="285750" indent="-285750">
              <a:buFont typeface="Arial" pitchFamily="34" charset="0"/>
              <a:buChar char="•"/>
            </a:pPr>
            <a:endParaRPr lang="en-US" dirty="0" smtClean="0"/>
          </a:p>
          <a:p>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206658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121094" y="678765"/>
            <a:ext cx="7768959" cy="1646302"/>
          </a:xfrm>
        </p:spPr>
        <p:txBody>
          <a:bodyPr/>
          <a:lstStyle/>
          <a:p>
            <a:r>
              <a:rPr lang="en-US" dirty="0" smtClean="0"/>
              <a:t>Moving forward</a:t>
            </a:r>
            <a:endParaRPr lang="en-US" dirty="0"/>
          </a:p>
        </p:txBody>
      </p:sp>
      <p:sp>
        <p:nvSpPr>
          <p:cNvPr id="89097" name="Rectangle 9"/>
          <p:cNvSpPr>
            <a:spLocks noGrp="1" noChangeArrowheads="1"/>
          </p:cNvSpPr>
          <p:nvPr>
            <p:ph type="subTitle" idx="1"/>
          </p:nvPr>
        </p:nvSpPr>
        <p:spPr>
          <a:xfrm>
            <a:off x="1507461" y="2524260"/>
            <a:ext cx="8744122" cy="551596"/>
          </a:xfrm>
        </p:spPr>
        <p:txBody>
          <a:bodyPr>
            <a:noAutofit/>
          </a:bodyPr>
          <a:lstStyle/>
          <a:p>
            <a:pPr algn="l"/>
            <a:r>
              <a:rPr lang="en-US" sz="2400" dirty="0" smtClean="0">
                <a:solidFill>
                  <a:srgbClr val="FF0000"/>
                </a:solidFill>
              </a:rPr>
              <a:t>Develop online virtual marketplace for recycled parts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657" y="3075855"/>
            <a:ext cx="2594825" cy="2594825"/>
          </a:xfrm>
          <a:prstGeom prst="rect">
            <a:avLst/>
          </a:prstGeom>
        </p:spPr>
      </p:pic>
      <p:sp>
        <p:nvSpPr>
          <p:cNvPr id="5" name="TextBox 4"/>
          <p:cNvSpPr txBox="1"/>
          <p:nvPr/>
        </p:nvSpPr>
        <p:spPr>
          <a:xfrm>
            <a:off x="4316636" y="3496104"/>
            <a:ext cx="5451432" cy="2031325"/>
          </a:xfrm>
          <a:prstGeom prst="rect">
            <a:avLst/>
          </a:prstGeom>
          <a:noFill/>
        </p:spPr>
        <p:txBody>
          <a:bodyPr wrap="square" rtlCol="0">
            <a:spAutoFit/>
          </a:bodyPr>
          <a:lstStyle/>
          <a:p>
            <a:pPr marL="285750" indent="-285750">
              <a:buFont typeface="Arial" pitchFamily="34" charset="0"/>
              <a:buChar char="•"/>
            </a:pPr>
            <a:r>
              <a:rPr lang="en-US" dirty="0" smtClean="0"/>
              <a:t>Cost efficient ways to market recycled parts. </a:t>
            </a:r>
          </a:p>
          <a:p>
            <a:pPr marL="285750" indent="-285750">
              <a:buFont typeface="Arial" pitchFamily="34" charset="0"/>
              <a:buChar char="•"/>
            </a:pPr>
            <a:r>
              <a:rPr lang="en-US" dirty="0" smtClean="0"/>
              <a:t>Time savings method for consumers to search for desired parts.</a:t>
            </a:r>
          </a:p>
          <a:p>
            <a:pPr marL="285750" indent="-285750">
              <a:buFont typeface="Arial" pitchFamily="34" charset="0"/>
              <a:buChar char="•"/>
            </a:pPr>
            <a:r>
              <a:rPr lang="en-US" dirty="0" smtClean="0"/>
              <a:t>Gradual standardizing the pricing via market force. </a:t>
            </a:r>
          </a:p>
          <a:p>
            <a:pPr marL="285750" indent="-285750">
              <a:buFont typeface="Arial" pitchFamily="34" charset="0"/>
              <a:buChar char="•"/>
            </a:pPr>
            <a:r>
              <a:rPr lang="en-US" dirty="0" smtClean="0"/>
              <a:t>Gradual increase the transparency of pricing throughout the nation. </a:t>
            </a:r>
            <a:endParaRPr lang="en-US" dirty="0"/>
          </a:p>
        </p:txBody>
      </p:sp>
    </p:spTree>
    <p:extLst>
      <p:ext uri="{BB962C8B-B14F-4D97-AF65-F5344CB8AC3E}">
        <p14:creationId xmlns:p14="http://schemas.microsoft.com/office/powerpoint/2010/main" val="171693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121094" y="678765"/>
            <a:ext cx="7768959" cy="1646302"/>
          </a:xfrm>
        </p:spPr>
        <p:txBody>
          <a:bodyPr/>
          <a:lstStyle/>
          <a:p>
            <a:r>
              <a:rPr lang="en-US" dirty="0" smtClean="0"/>
              <a:t>Moving forward</a:t>
            </a:r>
            <a:endParaRPr lang="en-US" dirty="0"/>
          </a:p>
        </p:txBody>
      </p:sp>
      <p:sp>
        <p:nvSpPr>
          <p:cNvPr id="89097" name="Rectangle 9"/>
          <p:cNvSpPr>
            <a:spLocks noGrp="1" noChangeArrowheads="1"/>
          </p:cNvSpPr>
          <p:nvPr>
            <p:ph type="subTitle" idx="1"/>
          </p:nvPr>
        </p:nvSpPr>
        <p:spPr>
          <a:xfrm>
            <a:off x="1507460" y="2524259"/>
            <a:ext cx="7768959" cy="927279"/>
          </a:xfrm>
        </p:spPr>
        <p:txBody>
          <a:bodyPr>
            <a:normAutofit/>
          </a:bodyPr>
          <a:lstStyle/>
          <a:p>
            <a:pPr algn="l"/>
            <a:r>
              <a:rPr lang="en-US" sz="2400" dirty="0" smtClean="0">
                <a:solidFill>
                  <a:srgbClr val="FF0000"/>
                </a:solidFill>
              </a:rPr>
              <a:t>Tap on the advantage of motor insurance policy  </a:t>
            </a:r>
          </a:p>
          <a:p>
            <a:pPr algn="l"/>
            <a:r>
              <a:rPr lang="en-US" dirty="0">
                <a:solidFill>
                  <a:srgbClr val="FF0000"/>
                </a:solidFill>
              </a:rPr>
              <a:t> </a:t>
            </a:r>
            <a:r>
              <a:rPr lang="en-US" dirty="0" smtClean="0">
                <a:solidFill>
                  <a:srgbClr val="FF0000"/>
                </a:solidFill>
              </a:rPr>
              <a:t>                                    </a:t>
            </a:r>
            <a:endParaRPr lang="en-US"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669" y="3219719"/>
            <a:ext cx="3364605" cy="2243070"/>
          </a:xfrm>
          <a:prstGeom prst="rect">
            <a:avLst/>
          </a:prstGeom>
        </p:spPr>
      </p:pic>
      <p:sp>
        <p:nvSpPr>
          <p:cNvPr id="4" name="TextBox 3"/>
          <p:cNvSpPr txBox="1"/>
          <p:nvPr/>
        </p:nvSpPr>
        <p:spPr>
          <a:xfrm>
            <a:off x="4520485" y="3696237"/>
            <a:ext cx="4378816" cy="1200329"/>
          </a:xfrm>
          <a:prstGeom prst="rect">
            <a:avLst/>
          </a:prstGeom>
          <a:noFill/>
        </p:spPr>
        <p:txBody>
          <a:bodyPr wrap="square" rtlCol="0">
            <a:spAutoFit/>
          </a:bodyPr>
          <a:lstStyle/>
          <a:p>
            <a:pPr marL="285750" indent="-285750">
              <a:buFont typeface="Arial" pitchFamily="34" charset="0"/>
              <a:buChar char="•"/>
            </a:pPr>
            <a:r>
              <a:rPr lang="en-US" dirty="0" smtClean="0"/>
              <a:t>Discuss with insurance company to use quality recycled parts for the repair of accident cars. </a:t>
            </a:r>
          </a:p>
          <a:p>
            <a:endParaRPr lang="en-US" dirty="0"/>
          </a:p>
        </p:txBody>
      </p:sp>
    </p:spTree>
    <p:extLst>
      <p:ext uri="{BB962C8B-B14F-4D97-AF65-F5344CB8AC3E}">
        <p14:creationId xmlns:p14="http://schemas.microsoft.com/office/powerpoint/2010/main" val="389179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2" y="970208"/>
            <a:ext cx="8598907" cy="1320800"/>
          </a:xfrm>
        </p:spPr>
        <p:txBody>
          <a:bodyPr/>
          <a:lstStyle/>
          <a:p>
            <a:pPr algn="ctr"/>
            <a:r>
              <a:rPr lang="en-US" dirty="0" smtClean="0"/>
              <a:t>Conclusion </a:t>
            </a:r>
            <a:endParaRPr lang="en-US" dirty="0"/>
          </a:p>
        </p:txBody>
      </p:sp>
      <p:sp>
        <p:nvSpPr>
          <p:cNvPr id="3" name="Content Placeholder 2"/>
          <p:cNvSpPr>
            <a:spLocks noGrp="1"/>
          </p:cNvSpPr>
          <p:nvPr>
            <p:ph idx="1"/>
          </p:nvPr>
        </p:nvSpPr>
        <p:spPr>
          <a:xfrm>
            <a:off x="1269939" y="1799981"/>
            <a:ext cx="8598907" cy="3880773"/>
          </a:xfrm>
        </p:spPr>
        <p:txBody>
          <a:bodyPr>
            <a:noAutofit/>
          </a:bodyPr>
          <a:lstStyle/>
          <a:p>
            <a:r>
              <a:rPr lang="en-US" sz="2100" dirty="0" smtClean="0"/>
              <a:t>As Malaysian have various competitive advantage within the country, so the industry players shall take initiative to upgrade themselves with quality recycled parts before they can penetrate the more international market. </a:t>
            </a:r>
          </a:p>
          <a:p>
            <a:r>
              <a:rPr lang="en-US" sz="2100" dirty="0" smtClean="0"/>
              <a:t>Beside aiming to be the regional automotive hub in ASEAN, the government shall include recycled parts in the roadmap so that Malaysia can become the recycled parts hub for the region too. </a:t>
            </a:r>
          </a:p>
          <a:p>
            <a:r>
              <a:rPr lang="en-US" sz="2100" dirty="0" smtClean="0"/>
              <a:t>Globalization has make the world flat, therefore setting up international standardization on recycled parts should be the priority task for all the players to ease the procurement when importing and exporting. </a:t>
            </a:r>
            <a:endParaRPr lang="en-US" sz="2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spTree>
    <p:extLst>
      <p:ext uri="{BB962C8B-B14F-4D97-AF65-F5344CB8AC3E}">
        <p14:creationId xmlns:p14="http://schemas.microsoft.com/office/powerpoint/2010/main" val="1256077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121094" y="678765"/>
            <a:ext cx="7768959" cy="1646302"/>
          </a:xfrm>
        </p:spPr>
        <p:txBody>
          <a:bodyPr/>
          <a:lstStyle/>
          <a:p>
            <a:pPr algn="ctr"/>
            <a:r>
              <a:rPr lang="en-US" dirty="0" smtClean="0"/>
              <a:t>Thank you ! </a:t>
            </a:r>
            <a:br>
              <a:rPr lang="en-US" dirty="0" smtClean="0"/>
            </a:br>
            <a:r>
              <a:rPr lang="en-US" dirty="0"/>
              <a:t/>
            </a:r>
            <a:br>
              <a:rPr lang="en-US" dirty="0"/>
            </a:br>
            <a:r>
              <a:rPr lang="en-US" dirty="0" smtClean="0"/>
              <a:t/>
            </a:r>
            <a:br>
              <a:rPr lang="en-US" dirty="0" smtClean="0"/>
            </a:b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sp>
        <p:nvSpPr>
          <p:cNvPr id="5" name="Rectangle 4"/>
          <p:cNvSpPr/>
          <p:nvPr/>
        </p:nvSpPr>
        <p:spPr>
          <a:xfrm>
            <a:off x="4087277" y="1305341"/>
            <a:ext cx="4017446" cy="4247317"/>
          </a:xfrm>
          <a:prstGeom prst="rect">
            <a:avLst/>
          </a:prstGeom>
          <a:noFill/>
          <a:effectLst>
            <a:glow rad="101600">
              <a:schemeClr val="accent2">
                <a:satMod val="175000"/>
                <a:alpha val="40000"/>
              </a:schemeClr>
            </a:glow>
          </a:effectLst>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 you! </a:t>
            </a:r>
          </a:p>
          <a:p>
            <a:pPr algn="ctr"/>
            <a:r>
              <a:rPr lang="zh-CN"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谢</a:t>
            </a:r>
            <a:r>
              <a:rPr lang="zh-CN" alt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谢</a:t>
            </a:r>
            <a:r>
              <a:rPr lang="en-US" altLang="zh-CN"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p>
          <a:p>
            <a:pPr algn="ctr"/>
            <a:r>
              <a:rPr lang="az-Cyrl-AZ"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Баярлалаа</a:t>
            </a: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p>
          <a:p>
            <a:pPr algn="ctr"/>
            <a:r>
              <a:rPr lang="ko-KR" alt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감사합니다</a:t>
            </a:r>
            <a:r>
              <a:rPr lang="en-US" altLang="ko-K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p>
          <a:p>
            <a:pPr algn="ctr"/>
            <a:r>
              <a:rPr lang="ja-JP"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ありがと</a:t>
            </a:r>
            <a:r>
              <a:rPr lang="ja-JP" alt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う</a:t>
            </a:r>
            <a:r>
              <a:rPr lang="en-US" altLang="ja-JP"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Rectangle 6"/>
          <p:cNvSpPr/>
          <p:nvPr/>
        </p:nvSpPr>
        <p:spPr>
          <a:xfrm>
            <a:off x="3875680" y="1305341"/>
            <a:ext cx="4440639" cy="4247317"/>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 </a:t>
            </a:r>
          </a:p>
          <a:p>
            <a:pPr algn="ctr"/>
            <a:r>
              <a:rPr lang="zh-CN" altLang="en-US" sz="5400" b="1" cap="none" spc="300" dirty="0">
                <a:ln w="11430" cmpd="sng">
                  <a:solidFill>
                    <a:srgbClr val="0033CC"/>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谢</a:t>
            </a:r>
            <a:r>
              <a:rPr lang="zh-CN" altLang="en-US" sz="5400" b="1" cap="none" spc="300" dirty="0" smtClean="0">
                <a:ln w="11430" cmpd="sng">
                  <a:solidFill>
                    <a:srgbClr val="0033CC"/>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谢</a:t>
            </a:r>
            <a:r>
              <a:rPr lang="en-US" altLang="zh-CN" sz="5400" b="1" cap="none" spc="300" dirty="0" smtClean="0">
                <a:ln w="11430" cmpd="sng">
                  <a:solidFill>
                    <a:srgbClr val="0033CC"/>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algn="ctr"/>
            <a:r>
              <a:rPr lang="az-Cyrl-AZ" sz="5400" b="1" cap="none" spc="300" dirty="0" smtClean="0">
                <a:ln w="11430" cmpd="sng">
                  <a:solidFill>
                    <a:srgbClr val="FFFF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Баярлалаа</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algn="ctr"/>
            <a:r>
              <a:rPr lang="ko-KR" altLang="en-US" sz="5400" b="1" cap="none" spc="300" dirty="0" smtClean="0">
                <a:ln w="11430" cmpd="sng">
                  <a:solidFill>
                    <a:schemeClr val="accent1">
                      <a:tint val="10000"/>
                    </a:schemeClr>
                  </a:solidFill>
                  <a:prstDash val="solid"/>
                  <a:miter lim="800000"/>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100000" t="100000"/>
                  </a:path>
                  <a:tileRect r="-100000" b="-100000"/>
                </a:gradFill>
                <a:effectLst>
                  <a:glow rad="45500">
                    <a:schemeClr val="accent1">
                      <a:satMod val="220000"/>
                      <a:alpha val="35000"/>
                    </a:schemeClr>
                  </a:glow>
                </a:effectLst>
              </a:rPr>
              <a:t>감사합니다</a:t>
            </a:r>
            <a:r>
              <a:rPr lang="en-US" altLang="ko-KR" sz="5400" b="1" cap="none" spc="300" dirty="0" smtClean="0">
                <a:ln w="11430" cmpd="sng">
                  <a:solidFill>
                    <a:schemeClr val="accent1">
                      <a:tint val="10000"/>
                    </a:schemeClr>
                  </a:solidFill>
                  <a:prstDash val="solid"/>
                  <a:miter lim="800000"/>
                </a:ln>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100000" t="100000"/>
                  </a:path>
                  <a:tileRect r="-100000" b="-100000"/>
                </a:gradFill>
                <a:effectLst>
                  <a:glow rad="45500">
                    <a:schemeClr val="accent1">
                      <a:satMod val="220000"/>
                      <a:alpha val="35000"/>
                    </a:schemeClr>
                  </a:glow>
                </a:effectLst>
              </a:rPr>
              <a:t>!</a:t>
            </a:r>
          </a:p>
          <a:p>
            <a:pPr algn="ctr"/>
            <a:r>
              <a:rPr lang="ja-JP" altLang="en-US" sz="5400" b="1" cap="none" spc="300" dirty="0">
                <a:ln w="11430" cmpd="sng">
                  <a:solidFill>
                    <a:srgbClr val="FF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ありがと</a:t>
            </a:r>
            <a:r>
              <a:rPr lang="ja-JP" altLang="en-US" sz="5400" b="1" cap="none" spc="300" dirty="0" smtClean="0">
                <a:ln w="11430" cmpd="sng">
                  <a:solidFill>
                    <a:srgbClr val="FF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う</a:t>
            </a:r>
            <a:r>
              <a:rPr lang="en-US" altLang="ja-JP" sz="5400" b="1" cap="none" spc="300" dirty="0" smtClean="0">
                <a:ln w="11430" cmpd="sng">
                  <a:solidFill>
                    <a:srgbClr val="FF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5400" b="1" cap="none" spc="300" dirty="0">
              <a:ln w="11430" cmpd="sng">
                <a:solidFill>
                  <a:srgbClr val="FF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98919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803674" y="649953"/>
            <a:ext cx="7768959" cy="869754"/>
          </a:xfrm>
        </p:spPr>
        <p:txBody>
          <a:bodyPr/>
          <a:lstStyle/>
          <a:p>
            <a:r>
              <a:rPr lang="en-US" sz="4400" dirty="0" smtClean="0"/>
              <a:t>Background of ELV in Malaysia </a:t>
            </a:r>
            <a:endParaRPr lang="en-US"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graphicFrame>
        <p:nvGraphicFramePr>
          <p:cNvPr id="3" name="Diagram 2"/>
          <p:cNvGraphicFramePr/>
          <p:nvPr>
            <p:extLst>
              <p:ext uri="{D42A27DB-BD31-4B8C-83A1-F6EECF244321}">
                <p14:modId xmlns:p14="http://schemas.microsoft.com/office/powerpoint/2010/main" val="3950602998"/>
              </p:ext>
            </p:extLst>
          </p:nvPr>
        </p:nvGraphicFramePr>
        <p:xfrm>
          <a:off x="2445554" y="1931830"/>
          <a:ext cx="7189272" cy="3595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923505" y="1519707"/>
            <a:ext cx="5962918" cy="110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 2009, the Malaysian government announced the National Automotive Policy as below: </a:t>
            </a:r>
          </a:p>
        </p:txBody>
      </p:sp>
      <p:sp>
        <p:nvSpPr>
          <p:cNvPr id="8" name="Rounded Rectangular Callout 7"/>
          <p:cNvSpPr/>
          <p:nvPr/>
        </p:nvSpPr>
        <p:spPr>
          <a:xfrm>
            <a:off x="2768956" y="3400025"/>
            <a:ext cx="6542467" cy="1764404"/>
          </a:xfrm>
          <a:prstGeom prst="wedgeRoundRectCallout">
            <a:avLst>
              <a:gd name="adj1" fmla="val -56332"/>
              <a:gd name="adj2" fmla="val -54573"/>
              <a:gd name="adj3" fmla="val 16667"/>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Safety and environmental concerns rose from the practice of importing used parts and components without any restrictions or mandatory tests. </a:t>
            </a:r>
            <a:r>
              <a:rPr lang="en-US" dirty="0">
                <a:solidFill>
                  <a:srgbClr val="FF0000"/>
                </a:solidFill>
              </a:rPr>
              <a:t>The NAP Review is introducing a mechanism to prohibit imports of used parts and components, effective from June </a:t>
            </a:r>
            <a:r>
              <a:rPr lang="en-US" dirty="0" smtClean="0">
                <a:solidFill>
                  <a:srgbClr val="FF0000"/>
                </a:solidFill>
              </a:rPr>
              <a:t>2011</a:t>
            </a:r>
            <a:endParaRPr lang="en-US" dirty="0"/>
          </a:p>
        </p:txBody>
      </p:sp>
    </p:spTree>
    <p:extLst>
      <p:ext uri="{BB962C8B-B14F-4D97-AF65-F5344CB8AC3E}">
        <p14:creationId xmlns:p14="http://schemas.microsoft.com/office/powerpoint/2010/main" val="238795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237004" y="202247"/>
            <a:ext cx="7768959" cy="1646302"/>
          </a:xfrm>
        </p:spPr>
        <p:txBody>
          <a:bodyPr/>
          <a:lstStyle/>
          <a:p>
            <a:r>
              <a:rPr lang="en-US" dirty="0" smtClean="0"/>
              <a:t>Action by MAARA</a:t>
            </a:r>
            <a:endParaRPr lang="en-US" dirty="0"/>
          </a:p>
        </p:txBody>
      </p:sp>
      <p:sp>
        <p:nvSpPr>
          <p:cNvPr id="89097" name="Rectangle 9"/>
          <p:cNvSpPr>
            <a:spLocks noGrp="1" noChangeArrowheads="1"/>
          </p:cNvSpPr>
          <p:nvPr>
            <p:ph type="subTitle" idx="1"/>
          </p:nvPr>
        </p:nvSpPr>
        <p:spPr>
          <a:xfrm>
            <a:off x="2112767" y="2034861"/>
            <a:ext cx="7768959" cy="3155324"/>
          </a:xfrm>
        </p:spPr>
        <p:txBody>
          <a:bodyPr>
            <a:normAutofit lnSpcReduction="10000"/>
          </a:bodyPr>
          <a:lstStyle/>
          <a:p>
            <a:pPr algn="l"/>
            <a:r>
              <a:rPr lang="en-US" sz="2000" dirty="0" smtClean="0"/>
              <a:t>Hire a professional team from local university to develop report known as</a:t>
            </a:r>
          </a:p>
          <a:p>
            <a:pPr algn="ctr"/>
            <a:r>
              <a:rPr lang="en-US" sz="2000" dirty="0" smtClean="0">
                <a:solidFill>
                  <a:srgbClr val="FF0000"/>
                </a:solidFill>
              </a:rPr>
              <a:t>A Comprehensive Study for Presentation as a Response on the National Automotive Policy to the Government </a:t>
            </a:r>
          </a:p>
          <a:p>
            <a:pPr algn="l"/>
            <a:r>
              <a:rPr lang="en-US" sz="2000" dirty="0" smtClean="0">
                <a:solidFill>
                  <a:schemeClr val="tx2">
                    <a:lumMod val="40000"/>
                    <a:lumOff val="60000"/>
                  </a:schemeClr>
                </a:solidFill>
              </a:rPr>
              <a:t>Study concluded that: </a:t>
            </a:r>
          </a:p>
          <a:p>
            <a:pPr algn="ctr"/>
            <a:r>
              <a:rPr lang="en-US" sz="2000" dirty="0" smtClean="0">
                <a:solidFill>
                  <a:schemeClr val="tx2">
                    <a:lumMod val="40000"/>
                    <a:lumOff val="60000"/>
                  </a:schemeClr>
                </a:solidFill>
              </a:rPr>
              <a:t>. </a:t>
            </a:r>
          </a:p>
          <a:p>
            <a:pPr algn="l"/>
            <a:endParaRPr lang="en-US" sz="2000" dirty="0" smtClean="0"/>
          </a:p>
          <a:p>
            <a:pPr marL="285750" indent="-285750" algn="l">
              <a:buFontTx/>
              <a:buChar char="-"/>
            </a:pPr>
            <a:r>
              <a:rPr lang="en-US" sz="2000" dirty="0" smtClean="0"/>
              <a:t> </a:t>
            </a:r>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sp>
        <p:nvSpPr>
          <p:cNvPr id="3" name="Rectangular Callout 2"/>
          <p:cNvSpPr/>
          <p:nvPr/>
        </p:nvSpPr>
        <p:spPr>
          <a:xfrm>
            <a:off x="3142444" y="4082603"/>
            <a:ext cx="5409127" cy="1661375"/>
          </a:xfrm>
          <a:prstGeom prst="wedgeRectCallout">
            <a:avLst>
              <a:gd name="adj1" fmla="val -61309"/>
              <a:gd name="adj2" fmla="val -541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r>
              <a:rPr lang="en-US" sz="2000" dirty="0" smtClean="0">
                <a:solidFill>
                  <a:srgbClr val="FF0000"/>
                </a:solidFill>
              </a:rPr>
              <a:t>It </a:t>
            </a:r>
            <a:r>
              <a:rPr lang="en-US" sz="2000" dirty="0">
                <a:solidFill>
                  <a:srgbClr val="FF0000"/>
                </a:solidFill>
              </a:rPr>
              <a:t>will not improve safety and promote environmental-friendly opportunities but it will erode safety, increase environmental degradation and worsen the welfare of the industry, and </a:t>
            </a:r>
            <a:r>
              <a:rPr lang="en-US" sz="2000" dirty="0" smtClean="0">
                <a:solidFill>
                  <a:srgbClr val="FF0000"/>
                </a:solidFill>
              </a:rPr>
              <a:t>consumers</a:t>
            </a:r>
          </a:p>
          <a:p>
            <a:pPr algn="ctr"/>
            <a:endParaRPr lang="en-US" dirty="0">
              <a:solidFill>
                <a:srgbClr val="FF0000"/>
              </a:solidFill>
            </a:endParaRPr>
          </a:p>
        </p:txBody>
      </p:sp>
    </p:spTree>
    <p:extLst>
      <p:ext uri="{BB962C8B-B14F-4D97-AF65-F5344CB8AC3E}">
        <p14:creationId xmlns:p14="http://schemas.microsoft.com/office/powerpoint/2010/main" val="309465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121094" y="678765"/>
            <a:ext cx="7778207" cy="776548"/>
          </a:xfrm>
        </p:spPr>
        <p:txBody>
          <a:bodyPr/>
          <a:lstStyle/>
          <a:p>
            <a:r>
              <a:rPr lang="en-US" dirty="0" smtClean="0"/>
              <a:t>Results of Actions </a:t>
            </a:r>
            <a:endParaRPr lang="en-US" dirty="0"/>
          </a:p>
        </p:txBody>
      </p:sp>
      <p:sp>
        <p:nvSpPr>
          <p:cNvPr id="89097" name="Rectangle 9"/>
          <p:cNvSpPr>
            <a:spLocks noGrp="1" noChangeArrowheads="1"/>
          </p:cNvSpPr>
          <p:nvPr>
            <p:ph type="subTitle" idx="1"/>
          </p:nvPr>
        </p:nvSpPr>
        <p:spPr>
          <a:xfrm>
            <a:off x="1184856" y="1519707"/>
            <a:ext cx="9787944" cy="579549"/>
          </a:xfrm>
        </p:spPr>
        <p:txBody>
          <a:bodyPr>
            <a:noAutofit/>
          </a:bodyPr>
          <a:lstStyle/>
          <a:p>
            <a:pPr algn="l"/>
            <a:r>
              <a:rPr lang="en-US" sz="2400" dirty="0" smtClean="0">
                <a:solidFill>
                  <a:srgbClr val="FF0000"/>
                </a:solidFill>
              </a:rPr>
              <a:t>The government announced to ban 4 items of used automotive parts </a:t>
            </a:r>
          </a:p>
          <a:p>
            <a:pPr algn="l"/>
            <a:endParaRPr lang="en-US"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graphicFrame>
        <p:nvGraphicFramePr>
          <p:cNvPr id="3" name="Diagram 2"/>
          <p:cNvGraphicFramePr/>
          <p:nvPr>
            <p:extLst>
              <p:ext uri="{D42A27DB-BD31-4B8C-83A1-F6EECF244321}">
                <p14:modId xmlns:p14="http://schemas.microsoft.com/office/powerpoint/2010/main" val="207288154"/>
              </p:ext>
            </p:extLst>
          </p:nvPr>
        </p:nvGraphicFramePr>
        <p:xfrm>
          <a:off x="2032000" y="2395470"/>
          <a:ext cx="6918817" cy="3742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71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725768" y="260685"/>
            <a:ext cx="7768959" cy="1646302"/>
          </a:xfrm>
        </p:spPr>
        <p:txBody>
          <a:bodyPr/>
          <a:lstStyle/>
          <a:p>
            <a:r>
              <a:rPr lang="en-US" dirty="0" smtClean="0"/>
              <a:t>Transformation plan </a:t>
            </a:r>
            <a:endParaRPr lang="en-US" dirty="0"/>
          </a:p>
        </p:txBody>
      </p:sp>
      <p:sp>
        <p:nvSpPr>
          <p:cNvPr id="89097" name="Rectangle 9"/>
          <p:cNvSpPr>
            <a:spLocks noGrp="1" noChangeArrowheads="1"/>
          </p:cNvSpPr>
          <p:nvPr>
            <p:ph type="subTitle" idx="1"/>
          </p:nvPr>
        </p:nvSpPr>
        <p:spPr>
          <a:xfrm>
            <a:off x="3258297" y="2403920"/>
            <a:ext cx="8409962" cy="3155324"/>
          </a:xfrm>
        </p:spPr>
        <p:txBody>
          <a:bodyPr>
            <a:normAutofit fontScale="92500"/>
          </a:bodyPr>
          <a:lstStyle/>
          <a:p>
            <a:pPr algn="l"/>
            <a:r>
              <a:rPr lang="en-US" sz="2400" dirty="0" smtClean="0">
                <a:solidFill>
                  <a:schemeClr val="tx1"/>
                </a:solidFill>
              </a:rPr>
              <a:t>MAARA planned to transform the industry to a governed industry to restore government and consumers’ confidences: </a:t>
            </a:r>
          </a:p>
          <a:p>
            <a:pPr algn="l"/>
            <a:endParaRPr lang="en-US" altLang="zh-CN" sz="500" dirty="0" smtClean="0">
              <a:solidFill>
                <a:schemeClr val="tx1"/>
              </a:solidFill>
            </a:endParaRPr>
          </a:p>
          <a:p>
            <a:pPr algn="l"/>
            <a:r>
              <a:rPr lang="en-US" altLang="zh-CN" sz="2400" dirty="0" smtClean="0">
                <a:solidFill>
                  <a:schemeClr val="tx1"/>
                </a:solidFill>
              </a:rPr>
              <a:t>MAARA launch a serial of transformation plan with the slogan</a:t>
            </a:r>
            <a:r>
              <a:rPr lang="en-US" altLang="zh-CN" dirty="0" smtClean="0"/>
              <a:t>: </a:t>
            </a:r>
          </a:p>
          <a:p>
            <a:pPr algn="l"/>
            <a:endParaRPr lang="en-US" sz="100" dirty="0" smtClean="0"/>
          </a:p>
          <a:p>
            <a:pPr algn="l"/>
            <a:r>
              <a:rPr lang="en-US" sz="2800" b="1" dirty="0" smtClean="0">
                <a:solidFill>
                  <a:srgbClr val="FF0000"/>
                </a:solidFill>
              </a:rPr>
              <a:t>Transformations </a:t>
            </a:r>
            <a:r>
              <a:rPr lang="en-US" sz="2800" b="1" dirty="0">
                <a:solidFill>
                  <a:srgbClr val="FF0000"/>
                </a:solidFill>
              </a:rPr>
              <a:t>P</a:t>
            </a:r>
            <a:r>
              <a:rPr lang="en-US" sz="2800" b="1" dirty="0" smtClean="0">
                <a:solidFill>
                  <a:srgbClr val="FF0000"/>
                </a:solidFill>
              </a:rPr>
              <a:t>ave Way for Better </a:t>
            </a:r>
            <a:r>
              <a:rPr lang="en-US" sz="2800" b="1" dirty="0">
                <a:solidFill>
                  <a:srgbClr val="FF0000"/>
                </a:solidFill>
              </a:rPr>
              <a:t>O</a:t>
            </a:r>
            <a:r>
              <a:rPr lang="en-US" sz="2800" b="1" dirty="0" smtClean="0">
                <a:solidFill>
                  <a:srgbClr val="FF0000"/>
                </a:solidFill>
              </a:rPr>
              <a:t>pportunity </a:t>
            </a:r>
          </a:p>
          <a:p>
            <a:pPr algn="l"/>
            <a:r>
              <a:rPr lang="zh-CN" altLang="en-US" sz="2800" b="1" dirty="0" smtClean="0">
                <a:solidFill>
                  <a:srgbClr val="FF0000"/>
                </a:solidFill>
              </a:rPr>
              <a:t>勇</a:t>
            </a:r>
            <a:r>
              <a:rPr lang="zh-CN" altLang="en-US" sz="2800" b="1" dirty="0">
                <a:solidFill>
                  <a:srgbClr val="FF0000"/>
                </a:solidFill>
              </a:rPr>
              <a:t>于转</a:t>
            </a:r>
            <a:r>
              <a:rPr lang="zh-CN" altLang="en-US" sz="2800" b="1" dirty="0" smtClean="0">
                <a:solidFill>
                  <a:srgbClr val="FF0000"/>
                </a:solidFill>
              </a:rPr>
              <a:t>型， 发掘商机</a:t>
            </a:r>
            <a:endParaRPr lang="en-US" sz="2800" b="1"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86" y="2711845"/>
            <a:ext cx="2359248" cy="2005079"/>
          </a:xfrm>
          <a:prstGeom prst="rect">
            <a:avLst/>
          </a:prstGeom>
        </p:spPr>
      </p:pic>
    </p:spTree>
    <p:extLst>
      <p:ext uri="{BB962C8B-B14F-4D97-AF65-F5344CB8AC3E}">
        <p14:creationId xmlns:p14="http://schemas.microsoft.com/office/powerpoint/2010/main" val="55085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1249250" y="337959"/>
            <a:ext cx="7768959" cy="1646302"/>
          </a:xfrm>
        </p:spPr>
        <p:txBody>
          <a:bodyPr/>
          <a:lstStyle/>
          <a:p>
            <a:r>
              <a:rPr lang="en-US" dirty="0" smtClean="0"/>
              <a:t>Transformation plan </a:t>
            </a:r>
            <a:endParaRPr lang="en-US" dirty="0"/>
          </a:p>
        </p:txBody>
      </p:sp>
      <p:sp>
        <p:nvSpPr>
          <p:cNvPr id="89097" name="Rectangle 9"/>
          <p:cNvSpPr>
            <a:spLocks noGrp="1" noChangeArrowheads="1"/>
          </p:cNvSpPr>
          <p:nvPr>
            <p:ph type="subTitle" idx="1"/>
          </p:nvPr>
        </p:nvSpPr>
        <p:spPr>
          <a:xfrm>
            <a:off x="1481013" y="2047741"/>
            <a:ext cx="9247088" cy="3331198"/>
          </a:xfrm>
        </p:spPr>
        <p:txBody>
          <a:bodyPr>
            <a:normAutofit fontScale="47500" lnSpcReduction="20000"/>
          </a:bodyPr>
          <a:lstStyle/>
          <a:p>
            <a:pPr marL="342900" indent="-342900" algn="l">
              <a:buFont typeface="+mj-lt"/>
              <a:buAutoNum type="arabicPeriod"/>
            </a:pPr>
            <a:r>
              <a:rPr lang="en-US" sz="3800" dirty="0" smtClean="0">
                <a:solidFill>
                  <a:srgbClr val="FF0000"/>
                </a:solidFill>
              </a:rPr>
              <a:t>Launching of My Auto Recycling to improve communication between recyclers and government agency.</a:t>
            </a:r>
          </a:p>
          <a:p>
            <a:pPr marL="342900" indent="-342900" algn="l">
              <a:buFont typeface="+mj-lt"/>
              <a:buAutoNum type="arabicPeriod"/>
            </a:pPr>
            <a:r>
              <a:rPr lang="en-US" sz="3800" dirty="0">
                <a:solidFill>
                  <a:srgbClr val="FF0000"/>
                </a:solidFill>
              </a:rPr>
              <a:t>Working with MAI to develop National Occupation </a:t>
            </a:r>
            <a:r>
              <a:rPr lang="en-US" sz="3800" dirty="0" smtClean="0">
                <a:solidFill>
                  <a:srgbClr val="FF0000"/>
                </a:solidFill>
              </a:rPr>
              <a:t>Skill Standard for the future accreditation program to enhance the skill of recyclers  .</a:t>
            </a:r>
            <a:endParaRPr lang="en-US" sz="3800" dirty="0" smtClean="0">
              <a:solidFill>
                <a:srgbClr val="FF0000"/>
              </a:solidFill>
            </a:endParaRPr>
          </a:p>
          <a:p>
            <a:pPr marL="342900" indent="-342900" algn="l">
              <a:buFont typeface="+mj-lt"/>
              <a:buAutoNum type="arabicPeriod"/>
            </a:pPr>
            <a:r>
              <a:rPr lang="en-US" sz="3800" dirty="0">
                <a:solidFill>
                  <a:srgbClr val="FF0000"/>
                </a:solidFill>
              </a:rPr>
              <a:t>Working with SIRIM to develop Malaysian standard for </a:t>
            </a:r>
            <a:r>
              <a:rPr lang="en-US" sz="3800" dirty="0" smtClean="0">
                <a:solidFill>
                  <a:srgbClr val="FF0000"/>
                </a:solidFill>
              </a:rPr>
              <a:t>ELV.</a:t>
            </a:r>
          </a:p>
          <a:p>
            <a:pPr marL="342900" indent="-342900" algn="l">
              <a:buFont typeface="+mj-lt"/>
              <a:buAutoNum type="arabicPeriod"/>
            </a:pPr>
            <a:r>
              <a:rPr lang="en-US" sz="3800" dirty="0">
                <a:solidFill>
                  <a:srgbClr val="FF0000"/>
                </a:solidFill>
              </a:rPr>
              <a:t>Developing Standard Operating Procedure for MAARA members to benchmark international </a:t>
            </a:r>
            <a:r>
              <a:rPr lang="en-US" sz="3800" dirty="0" smtClean="0">
                <a:solidFill>
                  <a:srgbClr val="FF0000"/>
                </a:solidFill>
              </a:rPr>
              <a:t>ATF standard. </a:t>
            </a:r>
            <a:endParaRPr lang="en-US" sz="3800" dirty="0">
              <a:solidFill>
                <a:srgbClr val="FF0000"/>
              </a:solidFill>
            </a:endParaRPr>
          </a:p>
          <a:p>
            <a:pPr marL="342900" indent="-342900" algn="l">
              <a:buFont typeface="+mj-lt"/>
              <a:buAutoNum type="arabicPeriod"/>
            </a:pPr>
            <a:endParaRPr lang="en-US" dirty="0"/>
          </a:p>
          <a:p>
            <a:pPr marL="342900" indent="-342900" algn="l">
              <a:buFont typeface="+mj-lt"/>
              <a:buAutoNum type="arabicPeriod"/>
            </a:pPr>
            <a:endParaRPr lang="en-US" dirty="0"/>
          </a:p>
          <a:p>
            <a:pPr marL="342900" indent="-342900" algn="l">
              <a:buFont typeface="+mj-lt"/>
              <a:buAutoNum type="arabicPeriod"/>
            </a:pPr>
            <a:endParaRPr lang="en-US" dirty="0" smtClean="0"/>
          </a:p>
          <a:p>
            <a:pPr algn="l"/>
            <a:endParaRPr lang="en-US" dirty="0" smtClean="0"/>
          </a:p>
          <a:p>
            <a:pPr marL="285750" indent="-285750" algn="l">
              <a:buFontTx/>
              <a:buChar char="-"/>
            </a:pPr>
            <a:r>
              <a:rPr lang="en-US" dirty="0" smtClean="0"/>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7960" y="4255297"/>
            <a:ext cx="3090930" cy="20606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4858" y="4255297"/>
            <a:ext cx="3260075" cy="2060620"/>
          </a:xfrm>
          <a:prstGeom prst="rect">
            <a:avLst/>
          </a:prstGeom>
        </p:spPr>
      </p:pic>
    </p:spTree>
    <p:extLst>
      <p:ext uri="{BB962C8B-B14F-4D97-AF65-F5344CB8AC3E}">
        <p14:creationId xmlns:p14="http://schemas.microsoft.com/office/powerpoint/2010/main" val="2372795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643944" y="705269"/>
            <a:ext cx="10177251" cy="956106"/>
          </a:xfrm>
        </p:spPr>
        <p:txBody>
          <a:bodyPr/>
          <a:lstStyle/>
          <a:p>
            <a:r>
              <a:rPr lang="en-US" sz="4400" dirty="0" smtClean="0"/>
              <a:t>Why Malaysian Auto Recycling Industry? </a:t>
            </a:r>
            <a:endParaRPr lang="en-US" sz="4400" dirty="0"/>
          </a:p>
        </p:txBody>
      </p:sp>
      <p:sp>
        <p:nvSpPr>
          <p:cNvPr id="89097" name="Rectangle 9"/>
          <p:cNvSpPr>
            <a:spLocks noGrp="1" noChangeArrowheads="1"/>
          </p:cNvSpPr>
          <p:nvPr>
            <p:ph type="subTitle" idx="1"/>
          </p:nvPr>
        </p:nvSpPr>
        <p:spPr>
          <a:xfrm>
            <a:off x="2389946" y="2030383"/>
            <a:ext cx="7768959" cy="3155324"/>
          </a:xfrm>
        </p:spPr>
        <p:txBody>
          <a:bodyPr>
            <a:normAutofit/>
          </a:bodyPr>
          <a:lstStyle/>
          <a:p>
            <a:pPr algn="l"/>
            <a:r>
              <a:rPr lang="en-US" sz="2400" dirty="0" smtClean="0">
                <a:solidFill>
                  <a:srgbClr val="FF0000"/>
                </a:solidFill>
              </a:rPr>
              <a:t>Advantage Geography </a:t>
            </a:r>
            <a:endParaRPr lang="en-US" sz="2400" dirty="0"/>
          </a:p>
          <a:p>
            <a:pPr algn="l"/>
            <a:r>
              <a:rPr lang="en-US" dirty="0"/>
              <a:t/>
            </a:r>
            <a:br>
              <a:rPr lang="en-US" dirty="0"/>
            </a:br>
            <a:r>
              <a:rPr lang="en-US" dirty="0"/>
              <a:t/>
            </a:r>
            <a:br>
              <a:rPr lang="en-US" dirty="0"/>
            </a:br>
            <a:endParaRPr lang="en-US" dirty="0" smtClean="0">
              <a:solidFill>
                <a:srgbClr val="FF0000"/>
              </a:solidFill>
            </a:endParaRPr>
          </a:p>
          <a:p>
            <a:pPr marL="285750" indent="-285750" algn="l">
              <a:buFontTx/>
              <a:buChar char="-"/>
            </a:pPr>
            <a:r>
              <a:rPr lang="en-US" dirty="0" smtClean="0"/>
              <a:t> </a:t>
            </a:r>
          </a:p>
          <a:p>
            <a:pPr marL="285750" indent="-285750" algn="l">
              <a:buFontTx/>
              <a:buChar char="-"/>
            </a:pPr>
            <a:endParaRPr lang="en-US" dirty="0" smtClean="0"/>
          </a:p>
          <a:p>
            <a:pPr marL="285750" indent="-285750" algn="l">
              <a:buFontTx/>
              <a:buChar cha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graphicFrame>
        <p:nvGraphicFramePr>
          <p:cNvPr id="5" name="Diagram 4"/>
          <p:cNvGraphicFramePr/>
          <p:nvPr>
            <p:extLst>
              <p:ext uri="{D42A27DB-BD31-4B8C-83A1-F6EECF244321}">
                <p14:modId xmlns:p14="http://schemas.microsoft.com/office/powerpoint/2010/main" val="1906964388"/>
              </p:ext>
            </p:extLst>
          </p:nvPr>
        </p:nvGraphicFramePr>
        <p:xfrm>
          <a:off x="2477723" y="2556316"/>
          <a:ext cx="5736200" cy="3377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7611" y="4230454"/>
            <a:ext cx="3670480" cy="2196936"/>
          </a:xfrm>
          <a:prstGeom prst="rect">
            <a:avLst/>
          </a:prstGeom>
        </p:spPr>
      </p:pic>
    </p:spTree>
    <p:extLst>
      <p:ext uri="{BB962C8B-B14F-4D97-AF65-F5344CB8AC3E}">
        <p14:creationId xmlns:p14="http://schemas.microsoft.com/office/powerpoint/2010/main" val="4086233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643945" y="99215"/>
            <a:ext cx="10177250" cy="1646302"/>
          </a:xfrm>
        </p:spPr>
        <p:txBody>
          <a:bodyPr/>
          <a:lstStyle/>
          <a:p>
            <a:r>
              <a:rPr lang="en-US" sz="4400" dirty="0" smtClean="0"/>
              <a:t>Why Malaysian Auto Recycling Industry? </a:t>
            </a:r>
            <a:endParaRPr lang="en-US" sz="4400" dirty="0"/>
          </a:p>
        </p:txBody>
      </p:sp>
      <p:sp>
        <p:nvSpPr>
          <p:cNvPr id="89097" name="Rectangle 9"/>
          <p:cNvSpPr>
            <a:spLocks noGrp="1" noChangeArrowheads="1"/>
          </p:cNvSpPr>
          <p:nvPr>
            <p:ph type="subTitle" idx="1"/>
          </p:nvPr>
        </p:nvSpPr>
        <p:spPr>
          <a:xfrm>
            <a:off x="1546097" y="1970467"/>
            <a:ext cx="7768959" cy="3155324"/>
          </a:xfrm>
        </p:spPr>
        <p:txBody>
          <a:bodyPr>
            <a:normAutofit/>
          </a:bodyPr>
          <a:lstStyle/>
          <a:p>
            <a:pPr algn="l"/>
            <a:r>
              <a:rPr lang="en-US" sz="2400" dirty="0" smtClean="0">
                <a:solidFill>
                  <a:srgbClr val="FF0000"/>
                </a:solidFill>
              </a:rPr>
              <a:t>Increased ownership of vehicle </a:t>
            </a:r>
          </a:p>
          <a:p>
            <a:pPr algn="l"/>
            <a:r>
              <a:rPr lang="en-US" dirty="0" smtClean="0">
                <a:solidFill>
                  <a:schemeClr val="tx1"/>
                </a:solidFill>
              </a:rPr>
              <a:t>From 2005- June 2013, Malaysia has the total no of 4,600,597 units of car registration not including the figure prior to 2005</a:t>
            </a:r>
            <a:r>
              <a:rPr lang="en-US" dirty="0" smtClean="0">
                <a:solidFill>
                  <a:srgbClr val="FF0000"/>
                </a:solidFill>
              </a:rPr>
              <a:t>. </a:t>
            </a:r>
          </a:p>
          <a:p>
            <a:pPr algn="l"/>
            <a:endParaRPr lang="en-US" dirty="0" smtClean="0">
              <a:solidFill>
                <a:srgbClr val="FF0000"/>
              </a:solidFill>
            </a:endParaRPr>
          </a:p>
          <a:p>
            <a:pPr marL="285750" indent="-285750" algn="l">
              <a:buFontTx/>
              <a:buChar char="-"/>
            </a:pPr>
            <a:endParaRPr lang="en-US" dirty="0" smtClean="0"/>
          </a:p>
          <a:p>
            <a:pPr marL="285750" indent="-285750" algn="l">
              <a:buFontTx/>
              <a:buChar cha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01027438"/>
              </p:ext>
            </p:extLst>
          </p:nvPr>
        </p:nvGraphicFramePr>
        <p:xfrm>
          <a:off x="2631741" y="3129565"/>
          <a:ext cx="5353162" cy="3048000"/>
        </p:xfrm>
        <a:graphic>
          <a:graphicData uri="http://schemas.openxmlformats.org/drawingml/2006/table">
            <a:tbl>
              <a:tblPr firstRow="1" bandRow="1">
                <a:tableStyleId>{5C22544A-7EE6-4342-B048-85BDC9FD1C3A}</a:tableStyleId>
              </a:tblPr>
              <a:tblGrid>
                <a:gridCol w="2676581"/>
                <a:gridCol w="2676581"/>
              </a:tblGrid>
              <a:tr h="296214">
                <a:tc>
                  <a:txBody>
                    <a:bodyPr/>
                    <a:lstStyle/>
                    <a:p>
                      <a:pPr algn="ctr"/>
                      <a:r>
                        <a:rPr lang="en-US" dirty="0" smtClean="0"/>
                        <a:t>Year </a:t>
                      </a:r>
                      <a:endParaRPr lang="en-US" dirty="0"/>
                    </a:p>
                  </a:txBody>
                  <a:tcPr/>
                </a:tc>
                <a:tc>
                  <a:txBody>
                    <a:bodyPr/>
                    <a:lstStyle/>
                    <a:p>
                      <a:pPr algn="ctr"/>
                      <a:r>
                        <a:rPr lang="en-US" dirty="0" smtClean="0"/>
                        <a:t>No of Units</a:t>
                      </a:r>
                      <a:endParaRPr lang="en-US" dirty="0"/>
                    </a:p>
                  </a:txBody>
                  <a:tcPr/>
                </a:tc>
              </a:tr>
              <a:tr h="296214">
                <a:tc>
                  <a:txBody>
                    <a:bodyPr/>
                    <a:lstStyle/>
                    <a:p>
                      <a:pPr algn="ctr"/>
                      <a:r>
                        <a:rPr lang="en-US" sz="1600" dirty="0" smtClean="0"/>
                        <a:t>2005</a:t>
                      </a:r>
                      <a:endParaRPr lang="en-US" sz="1600" dirty="0"/>
                    </a:p>
                  </a:txBody>
                  <a:tcPr/>
                </a:tc>
                <a:tc>
                  <a:txBody>
                    <a:bodyPr/>
                    <a:lstStyle/>
                    <a:p>
                      <a:pPr algn="ctr"/>
                      <a:r>
                        <a:rPr lang="en-US" sz="1600" dirty="0" smtClean="0"/>
                        <a:t>537900</a:t>
                      </a:r>
                      <a:endParaRPr lang="en-US" sz="1600" dirty="0"/>
                    </a:p>
                  </a:txBody>
                  <a:tcPr/>
                </a:tc>
              </a:tr>
              <a:tr h="296214">
                <a:tc>
                  <a:txBody>
                    <a:bodyPr/>
                    <a:lstStyle/>
                    <a:p>
                      <a:pPr algn="ctr"/>
                      <a:r>
                        <a:rPr lang="en-US" sz="1600" dirty="0" smtClean="0"/>
                        <a:t>2006</a:t>
                      </a:r>
                      <a:endParaRPr lang="en-US" sz="1600" dirty="0"/>
                    </a:p>
                  </a:txBody>
                  <a:tcPr/>
                </a:tc>
                <a:tc>
                  <a:txBody>
                    <a:bodyPr/>
                    <a:lstStyle/>
                    <a:p>
                      <a:pPr algn="ctr"/>
                      <a:r>
                        <a:rPr lang="en-US" sz="1600" dirty="0" smtClean="0"/>
                        <a:t>458294</a:t>
                      </a:r>
                      <a:endParaRPr lang="en-US" sz="1600" dirty="0"/>
                    </a:p>
                  </a:txBody>
                  <a:tcPr/>
                </a:tc>
              </a:tr>
              <a:tr h="296214">
                <a:tc>
                  <a:txBody>
                    <a:bodyPr/>
                    <a:lstStyle/>
                    <a:p>
                      <a:pPr algn="ctr"/>
                      <a:r>
                        <a:rPr lang="en-US" sz="1600" dirty="0" smtClean="0"/>
                        <a:t>2007</a:t>
                      </a:r>
                      <a:endParaRPr lang="en-US" sz="1600" dirty="0"/>
                    </a:p>
                  </a:txBody>
                  <a:tcPr/>
                </a:tc>
                <a:tc>
                  <a:txBody>
                    <a:bodyPr/>
                    <a:lstStyle/>
                    <a:p>
                      <a:pPr algn="ctr"/>
                      <a:r>
                        <a:rPr lang="en-US" sz="1600" dirty="0" smtClean="0"/>
                        <a:t>468512</a:t>
                      </a:r>
                      <a:endParaRPr lang="en-US" sz="1600" dirty="0"/>
                    </a:p>
                  </a:txBody>
                  <a:tcPr/>
                </a:tc>
              </a:tr>
              <a:tr h="296214">
                <a:tc>
                  <a:txBody>
                    <a:bodyPr/>
                    <a:lstStyle/>
                    <a:p>
                      <a:pPr algn="ctr"/>
                      <a:r>
                        <a:rPr lang="en-US" sz="1600" dirty="0" smtClean="0"/>
                        <a:t>2008</a:t>
                      </a:r>
                      <a:endParaRPr lang="en-US" sz="1600" dirty="0"/>
                    </a:p>
                  </a:txBody>
                  <a:tcPr/>
                </a:tc>
                <a:tc>
                  <a:txBody>
                    <a:bodyPr/>
                    <a:lstStyle/>
                    <a:p>
                      <a:pPr algn="ctr"/>
                      <a:r>
                        <a:rPr lang="en-US" sz="1600" dirty="0" smtClean="0"/>
                        <a:t>537092</a:t>
                      </a:r>
                      <a:endParaRPr lang="en-US" sz="1600" dirty="0"/>
                    </a:p>
                  </a:txBody>
                  <a:tcPr/>
                </a:tc>
              </a:tr>
              <a:tr h="296214">
                <a:tc>
                  <a:txBody>
                    <a:bodyPr/>
                    <a:lstStyle/>
                    <a:p>
                      <a:pPr algn="ctr"/>
                      <a:r>
                        <a:rPr lang="en-US" sz="1600" dirty="0" smtClean="0"/>
                        <a:t>2009</a:t>
                      </a:r>
                      <a:endParaRPr lang="en-US" sz="1600" dirty="0"/>
                    </a:p>
                  </a:txBody>
                  <a:tcPr/>
                </a:tc>
                <a:tc>
                  <a:txBody>
                    <a:bodyPr/>
                    <a:lstStyle/>
                    <a:p>
                      <a:pPr algn="ctr"/>
                      <a:r>
                        <a:rPr lang="en-US" sz="1600" dirty="0" smtClean="0"/>
                        <a:t>513954</a:t>
                      </a:r>
                      <a:endParaRPr lang="en-US" sz="1600" dirty="0"/>
                    </a:p>
                  </a:txBody>
                  <a:tcPr/>
                </a:tc>
              </a:tr>
              <a:tr h="296214">
                <a:tc>
                  <a:txBody>
                    <a:bodyPr/>
                    <a:lstStyle/>
                    <a:p>
                      <a:pPr algn="ctr"/>
                      <a:r>
                        <a:rPr lang="en-US" sz="1600" dirty="0" smtClean="0"/>
                        <a:t>2010</a:t>
                      </a:r>
                      <a:endParaRPr lang="en-US" sz="1600" dirty="0"/>
                    </a:p>
                  </a:txBody>
                  <a:tcPr/>
                </a:tc>
                <a:tc>
                  <a:txBody>
                    <a:bodyPr/>
                    <a:lstStyle/>
                    <a:p>
                      <a:pPr algn="ctr"/>
                      <a:r>
                        <a:rPr lang="en-US" sz="1600" dirty="0" smtClean="0"/>
                        <a:t>585304</a:t>
                      </a:r>
                      <a:endParaRPr lang="en-US" sz="1600" dirty="0"/>
                    </a:p>
                  </a:txBody>
                  <a:tcPr/>
                </a:tc>
              </a:tr>
              <a:tr h="296214">
                <a:tc>
                  <a:txBody>
                    <a:bodyPr/>
                    <a:lstStyle/>
                    <a:p>
                      <a:pPr algn="ctr"/>
                      <a:r>
                        <a:rPr lang="en-US" sz="1600" dirty="0" smtClean="0"/>
                        <a:t>2011</a:t>
                      </a:r>
                      <a:endParaRPr lang="en-US" sz="1600" dirty="0"/>
                    </a:p>
                  </a:txBody>
                  <a:tcPr/>
                </a:tc>
                <a:tc>
                  <a:txBody>
                    <a:bodyPr/>
                    <a:lstStyle/>
                    <a:p>
                      <a:pPr algn="ctr"/>
                      <a:r>
                        <a:rPr lang="en-US" sz="1600" dirty="0" smtClean="0"/>
                        <a:t>594610</a:t>
                      </a:r>
                      <a:endParaRPr lang="en-US" sz="1600" dirty="0"/>
                    </a:p>
                  </a:txBody>
                  <a:tcPr/>
                </a:tc>
              </a:tr>
              <a:tr h="296214">
                <a:tc>
                  <a:txBody>
                    <a:bodyPr/>
                    <a:lstStyle/>
                    <a:p>
                      <a:pPr algn="ctr"/>
                      <a:r>
                        <a:rPr lang="en-US" sz="1600" dirty="0" smtClean="0"/>
                        <a:t>2012</a:t>
                      </a:r>
                      <a:endParaRPr lang="en-US" sz="1600" dirty="0"/>
                    </a:p>
                  </a:txBody>
                  <a:tcPr/>
                </a:tc>
                <a:tc>
                  <a:txBody>
                    <a:bodyPr/>
                    <a:lstStyle/>
                    <a:p>
                      <a:pPr algn="ctr"/>
                      <a:r>
                        <a:rPr lang="en-US" sz="1600" dirty="0" smtClean="0"/>
                        <a:t>628239</a:t>
                      </a:r>
                      <a:endParaRPr lang="en-US" sz="1600" dirty="0"/>
                    </a:p>
                  </a:txBody>
                  <a:tcPr/>
                </a:tc>
              </a:tr>
            </a:tbl>
          </a:graphicData>
        </a:graphic>
      </p:graphicFrame>
      <p:sp>
        <p:nvSpPr>
          <p:cNvPr id="3" name="TextBox 2"/>
          <p:cNvSpPr txBox="1"/>
          <p:nvPr/>
        </p:nvSpPr>
        <p:spPr>
          <a:xfrm>
            <a:off x="2665927" y="6273327"/>
            <a:ext cx="4958366" cy="307777"/>
          </a:xfrm>
          <a:prstGeom prst="rect">
            <a:avLst/>
          </a:prstGeom>
          <a:noFill/>
        </p:spPr>
        <p:txBody>
          <a:bodyPr wrap="square" rtlCol="0">
            <a:spAutoFit/>
          </a:bodyPr>
          <a:lstStyle/>
          <a:p>
            <a:r>
              <a:rPr lang="en-US" sz="1400" dirty="0" smtClean="0">
                <a:solidFill>
                  <a:srgbClr val="FF0000"/>
                </a:solidFill>
              </a:rPr>
              <a:t>Source: Malaysia Automotive association</a:t>
            </a:r>
            <a:endParaRPr lang="en-US" sz="1400" dirty="0">
              <a:solidFill>
                <a:srgbClr val="FF0000"/>
              </a:solidFill>
            </a:endParaRPr>
          </a:p>
        </p:txBody>
      </p:sp>
    </p:spTree>
    <p:extLst>
      <p:ext uri="{BB962C8B-B14F-4D97-AF65-F5344CB8AC3E}">
        <p14:creationId xmlns:p14="http://schemas.microsoft.com/office/powerpoint/2010/main" val="156852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695460" y="-222757"/>
            <a:ext cx="10251581" cy="1646302"/>
          </a:xfrm>
        </p:spPr>
        <p:txBody>
          <a:bodyPr/>
          <a:lstStyle/>
          <a:p>
            <a:r>
              <a:rPr lang="en-US" sz="4400" dirty="0" smtClean="0"/>
              <a:t>Why Malaysian Auto Recycling Industry? </a:t>
            </a:r>
            <a:endParaRPr lang="en-US" sz="4400" dirty="0"/>
          </a:p>
        </p:txBody>
      </p:sp>
      <p:sp>
        <p:nvSpPr>
          <p:cNvPr id="89097" name="Rectangle 9"/>
          <p:cNvSpPr>
            <a:spLocks noGrp="1" noChangeArrowheads="1"/>
          </p:cNvSpPr>
          <p:nvPr>
            <p:ph type="subTitle" idx="1"/>
          </p:nvPr>
        </p:nvSpPr>
        <p:spPr>
          <a:xfrm>
            <a:off x="1507461" y="1532585"/>
            <a:ext cx="7768959" cy="927279"/>
          </a:xfrm>
        </p:spPr>
        <p:txBody>
          <a:bodyPr>
            <a:normAutofit fontScale="77500" lnSpcReduction="20000"/>
          </a:bodyPr>
          <a:lstStyle/>
          <a:p>
            <a:pPr algn="l"/>
            <a:r>
              <a:rPr lang="en-US" dirty="0" smtClean="0">
                <a:solidFill>
                  <a:srgbClr val="FF0000"/>
                </a:solidFill>
              </a:rPr>
              <a:t>In Malaysia history, we only officially scrap 58,941 cars in year 2009-2011 under the X-change program initiated by the government and 2 national car maker i.e. Proton &amp; </a:t>
            </a:r>
            <a:r>
              <a:rPr lang="en-US" dirty="0" err="1" smtClean="0">
                <a:solidFill>
                  <a:srgbClr val="FF0000"/>
                </a:solidFill>
              </a:rPr>
              <a:t>Perodua</a:t>
            </a:r>
            <a:r>
              <a:rPr lang="en-US" dirty="0" smtClean="0">
                <a:solidFill>
                  <a:srgbClr val="FF0000"/>
                </a:solidFill>
              </a:rPr>
              <a:t>. </a:t>
            </a:r>
          </a:p>
          <a:p>
            <a:pPr algn="ctr"/>
            <a:r>
              <a:rPr lang="en-US" sz="2300" b="1" dirty="0" smtClean="0">
                <a:solidFill>
                  <a:schemeClr val="tx1"/>
                </a:solidFill>
              </a:rPr>
              <a:t>No </a:t>
            </a:r>
            <a:r>
              <a:rPr lang="en-US" sz="2300" b="1" dirty="0">
                <a:solidFill>
                  <a:schemeClr val="tx1"/>
                </a:solidFill>
              </a:rPr>
              <a:t>of Vehicle collected &amp; scrapped </a:t>
            </a:r>
          </a:p>
          <a:p>
            <a:pPr algn="l"/>
            <a:endParaRPr lang="en-US" dirty="0" smtClean="0">
              <a:solidFill>
                <a:srgbClr val="FF0000"/>
              </a:solidFill>
            </a:endParaRPr>
          </a:p>
          <a:p>
            <a:pPr marL="285750" indent="-285750" algn="l">
              <a:buFontTx/>
              <a:buChar char="-"/>
            </a:pPr>
            <a:endParaRPr lang="en-US" dirty="0" smtClean="0"/>
          </a:p>
          <a:p>
            <a:pPr marL="285750" indent="-285750" algn="l">
              <a:buFontTx/>
              <a:buChar cha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8068" y="5285607"/>
            <a:ext cx="2106254" cy="129549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826752756"/>
              </p:ext>
            </p:extLst>
          </p:nvPr>
        </p:nvGraphicFramePr>
        <p:xfrm>
          <a:off x="2043585" y="2428740"/>
          <a:ext cx="6781801" cy="914400"/>
        </p:xfrm>
        <a:graphic>
          <a:graphicData uri="http://schemas.openxmlformats.org/drawingml/2006/table">
            <a:tbl>
              <a:tblPr firstRow="1" firstCol="1" bandRow="1">
                <a:tableStyleId>{5C22544A-7EE6-4342-B048-85BDC9FD1C3A}</a:tableStyleId>
              </a:tblPr>
              <a:tblGrid>
                <a:gridCol w="1634169"/>
                <a:gridCol w="1770010"/>
                <a:gridCol w="1676400"/>
                <a:gridCol w="1701222"/>
              </a:tblGrid>
              <a:tr h="304800">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2009</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2010</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2011</a:t>
                      </a:r>
                      <a:endParaRPr lang="en-US" sz="1100">
                        <a:effectLst/>
                        <a:latin typeface="Calibri"/>
                        <a:ea typeface="宋体"/>
                        <a:cs typeface="Times New Roman"/>
                      </a:endParaRPr>
                    </a:p>
                  </a:txBody>
                  <a:tcPr marL="68580" marR="68580" marT="0" marB="0" anchor="ctr"/>
                </a:tc>
              </a:tr>
              <a:tr h="304800">
                <a:tc>
                  <a:txBody>
                    <a:bodyPr/>
                    <a:lstStyle/>
                    <a:p>
                      <a:pPr marL="0" marR="0" algn="ctr">
                        <a:lnSpc>
                          <a:spcPct val="115000"/>
                        </a:lnSpc>
                        <a:spcBef>
                          <a:spcPts val="0"/>
                        </a:spcBef>
                        <a:spcAft>
                          <a:spcPts val="0"/>
                        </a:spcAft>
                      </a:pPr>
                      <a:r>
                        <a:rPr lang="en-US" sz="1200">
                          <a:effectLst/>
                        </a:rPr>
                        <a:t>Scraped</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11,507</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45,368</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2,096</a:t>
                      </a:r>
                      <a:endParaRPr lang="en-US" sz="1100" dirty="0">
                        <a:effectLst/>
                        <a:latin typeface="Calibri"/>
                        <a:ea typeface="宋体"/>
                        <a:cs typeface="Times New Roman"/>
                      </a:endParaRPr>
                    </a:p>
                  </a:txBody>
                  <a:tcPr marL="68580" marR="68580" marT="0" marB="0" anchor="ctr"/>
                </a:tc>
              </a:tr>
              <a:tr h="304800">
                <a:tc>
                  <a:txBody>
                    <a:bodyPr/>
                    <a:lstStyle/>
                    <a:p>
                      <a:pPr marL="0" marR="0" algn="ctr">
                        <a:lnSpc>
                          <a:spcPct val="115000"/>
                        </a:lnSpc>
                        <a:spcBef>
                          <a:spcPts val="0"/>
                        </a:spcBef>
                        <a:spcAft>
                          <a:spcPts val="0"/>
                        </a:spcAft>
                      </a:pPr>
                      <a:r>
                        <a:rPr lang="en-US" sz="1200">
                          <a:effectLst/>
                        </a:rPr>
                        <a:t>Car Collected</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26,716</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21,310</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336</a:t>
                      </a:r>
                      <a:endParaRPr lang="en-US" sz="1100" dirty="0">
                        <a:effectLst/>
                        <a:latin typeface="Calibri"/>
                        <a:ea typeface="宋体"/>
                        <a:cs typeface="Times New Roman"/>
                      </a:endParaRPr>
                    </a:p>
                  </a:txBody>
                  <a:tcPr marL="68580" marR="68580"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65474100"/>
              </p:ext>
            </p:extLst>
          </p:nvPr>
        </p:nvGraphicFramePr>
        <p:xfrm>
          <a:off x="1997230" y="3780156"/>
          <a:ext cx="6806622" cy="2570998"/>
        </p:xfrm>
        <a:graphic>
          <a:graphicData uri="http://schemas.openxmlformats.org/drawingml/2006/table">
            <a:tbl>
              <a:tblPr firstRow="1" firstCol="1" bandRow="1">
                <a:tableStyleId>{5C22544A-7EE6-4342-B048-85BDC9FD1C3A}</a:tableStyleId>
              </a:tblPr>
              <a:tblGrid>
                <a:gridCol w="1676401"/>
                <a:gridCol w="1752600"/>
                <a:gridCol w="1676400"/>
                <a:gridCol w="1701221"/>
              </a:tblGrid>
              <a:tr h="394726">
                <a:tc>
                  <a:txBody>
                    <a:bodyPr/>
                    <a:lstStyle/>
                    <a:p>
                      <a:pPr marL="0" marR="0" algn="ctr">
                        <a:lnSpc>
                          <a:spcPct val="115000"/>
                        </a:lnSpc>
                        <a:spcBef>
                          <a:spcPts val="0"/>
                        </a:spcBef>
                        <a:spcAft>
                          <a:spcPts val="0"/>
                        </a:spcAft>
                      </a:pPr>
                      <a:r>
                        <a:rPr lang="en-US" sz="1200" dirty="0">
                          <a:effectLst/>
                        </a:rPr>
                        <a:t>Metric </a:t>
                      </a:r>
                      <a:r>
                        <a:rPr lang="en-US" sz="1200" dirty="0" err="1">
                          <a:effectLst/>
                        </a:rPr>
                        <a:t>Tonnes</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2009</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2010</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2011</a:t>
                      </a:r>
                      <a:endParaRPr lang="en-US" sz="1100">
                        <a:effectLst/>
                        <a:latin typeface="Calibri"/>
                        <a:ea typeface="宋体"/>
                        <a:cs typeface="Times New Roman"/>
                      </a:endParaRPr>
                    </a:p>
                  </a:txBody>
                  <a:tcPr marL="68580" marR="68580" marT="0" marB="0" anchor="ctr"/>
                </a:tc>
              </a:tr>
              <a:tr h="272034">
                <a:tc>
                  <a:txBody>
                    <a:bodyPr/>
                    <a:lstStyle/>
                    <a:p>
                      <a:pPr marL="0" marR="0" algn="ctr">
                        <a:lnSpc>
                          <a:spcPct val="115000"/>
                        </a:lnSpc>
                        <a:spcBef>
                          <a:spcPts val="0"/>
                        </a:spcBef>
                        <a:spcAft>
                          <a:spcPts val="0"/>
                        </a:spcAft>
                      </a:pPr>
                      <a:r>
                        <a:rPr lang="en-US" sz="1200">
                          <a:effectLst/>
                        </a:rPr>
                        <a:t>Ferrous Waste</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5,670</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20,557</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943</a:t>
                      </a:r>
                      <a:endParaRPr lang="en-US" sz="1100" dirty="0">
                        <a:effectLst/>
                        <a:latin typeface="Calibri"/>
                        <a:ea typeface="宋体"/>
                        <a:cs typeface="Times New Roman"/>
                      </a:endParaRPr>
                    </a:p>
                  </a:txBody>
                  <a:tcPr marL="68580" marR="68580" marT="0" marB="0" anchor="ctr"/>
                </a:tc>
              </a:tr>
              <a:tr h="272034">
                <a:tc>
                  <a:txBody>
                    <a:bodyPr/>
                    <a:lstStyle/>
                    <a:p>
                      <a:pPr marL="0" marR="0" algn="ctr">
                        <a:lnSpc>
                          <a:spcPct val="115000"/>
                        </a:lnSpc>
                        <a:spcBef>
                          <a:spcPts val="0"/>
                        </a:spcBef>
                        <a:spcAft>
                          <a:spcPts val="0"/>
                        </a:spcAft>
                      </a:pPr>
                      <a:r>
                        <a:rPr lang="en-US" sz="1200">
                          <a:effectLst/>
                        </a:rPr>
                        <a:t>Non Ferrous Waste</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990</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2,948</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123</a:t>
                      </a:r>
                      <a:endParaRPr lang="en-US" sz="1100">
                        <a:effectLst/>
                        <a:latin typeface="Calibri"/>
                        <a:ea typeface="宋体"/>
                        <a:cs typeface="Times New Roman"/>
                      </a:endParaRPr>
                    </a:p>
                  </a:txBody>
                  <a:tcPr marL="68580" marR="68580" marT="0" marB="0" anchor="ctr"/>
                </a:tc>
              </a:tr>
              <a:tr h="272034">
                <a:tc>
                  <a:txBody>
                    <a:bodyPr/>
                    <a:lstStyle/>
                    <a:p>
                      <a:pPr marL="0" marR="0" algn="ctr">
                        <a:lnSpc>
                          <a:spcPct val="115000"/>
                        </a:lnSpc>
                        <a:spcBef>
                          <a:spcPts val="0"/>
                        </a:spcBef>
                        <a:spcAft>
                          <a:spcPts val="0"/>
                        </a:spcAft>
                      </a:pPr>
                      <a:r>
                        <a:rPr lang="en-US" sz="1200">
                          <a:effectLst/>
                        </a:rPr>
                        <a:t>Plastic</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900</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2,680</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119</a:t>
                      </a:r>
                      <a:endParaRPr lang="en-US" sz="1100">
                        <a:effectLst/>
                        <a:latin typeface="Calibri"/>
                        <a:ea typeface="宋体"/>
                        <a:cs typeface="Times New Roman"/>
                      </a:endParaRPr>
                    </a:p>
                  </a:txBody>
                  <a:tcPr marL="68580" marR="68580" marT="0" marB="0" anchor="ctr"/>
                </a:tc>
              </a:tr>
              <a:tr h="272034">
                <a:tc>
                  <a:txBody>
                    <a:bodyPr/>
                    <a:lstStyle/>
                    <a:p>
                      <a:pPr marL="0" marR="0" algn="ctr">
                        <a:lnSpc>
                          <a:spcPct val="115000"/>
                        </a:lnSpc>
                        <a:spcBef>
                          <a:spcPts val="0"/>
                        </a:spcBef>
                        <a:spcAft>
                          <a:spcPts val="0"/>
                        </a:spcAft>
                      </a:pPr>
                      <a:r>
                        <a:rPr lang="en-US" sz="1200">
                          <a:effectLst/>
                        </a:rPr>
                        <a:t>Rubber</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450</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1,340</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62</a:t>
                      </a:r>
                      <a:endParaRPr lang="en-US" sz="1100" dirty="0">
                        <a:effectLst/>
                        <a:latin typeface="Calibri"/>
                        <a:ea typeface="宋体"/>
                        <a:cs typeface="Times New Roman"/>
                      </a:endParaRPr>
                    </a:p>
                  </a:txBody>
                  <a:tcPr marL="68580" marR="68580" marT="0" marB="0" anchor="ctr"/>
                </a:tc>
              </a:tr>
              <a:tr h="272034">
                <a:tc>
                  <a:txBody>
                    <a:bodyPr/>
                    <a:lstStyle/>
                    <a:p>
                      <a:pPr marL="0" marR="0" algn="ctr">
                        <a:lnSpc>
                          <a:spcPct val="115000"/>
                        </a:lnSpc>
                        <a:spcBef>
                          <a:spcPts val="0"/>
                        </a:spcBef>
                        <a:spcAft>
                          <a:spcPts val="0"/>
                        </a:spcAft>
                      </a:pPr>
                      <a:r>
                        <a:rPr lang="en-US" sz="1200">
                          <a:effectLst/>
                        </a:rPr>
                        <a:t>Batteries</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11</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144</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宋体"/>
                        <a:cs typeface="Times New Roman"/>
                      </a:endParaRPr>
                    </a:p>
                  </a:txBody>
                  <a:tcPr marL="68580" marR="68580" marT="0" marB="0" anchor="ctr"/>
                </a:tc>
              </a:tr>
              <a:tr h="272034">
                <a:tc>
                  <a:txBody>
                    <a:bodyPr/>
                    <a:lstStyle/>
                    <a:p>
                      <a:pPr marL="0" marR="0" algn="ctr">
                        <a:lnSpc>
                          <a:spcPct val="115000"/>
                        </a:lnSpc>
                        <a:spcBef>
                          <a:spcPts val="0"/>
                        </a:spcBef>
                        <a:spcAft>
                          <a:spcPts val="0"/>
                        </a:spcAft>
                      </a:pPr>
                      <a:r>
                        <a:rPr lang="en-US" sz="1200">
                          <a:effectLst/>
                        </a:rPr>
                        <a:t>Oil</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128</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25</a:t>
                      </a:r>
                      <a:endParaRPr lang="en-US" sz="1100">
                        <a:effectLst/>
                        <a:latin typeface="Calibri"/>
                        <a:ea typeface="宋体"/>
                        <a:cs typeface="Times New Roman"/>
                      </a:endParaRPr>
                    </a:p>
                  </a:txBody>
                  <a:tcPr marL="68580" marR="68580" marT="0" marB="0" anchor="ctr"/>
                </a:tc>
              </a:tr>
              <a:tr h="272034">
                <a:tc>
                  <a:txBody>
                    <a:bodyPr/>
                    <a:lstStyle/>
                    <a:p>
                      <a:pPr marL="0" marR="0" algn="ctr">
                        <a:lnSpc>
                          <a:spcPct val="115000"/>
                        </a:lnSpc>
                        <a:spcBef>
                          <a:spcPts val="0"/>
                        </a:spcBef>
                        <a:spcAft>
                          <a:spcPts val="0"/>
                        </a:spcAft>
                      </a:pPr>
                      <a:r>
                        <a:rPr lang="en-US" sz="1200">
                          <a:effectLst/>
                        </a:rPr>
                        <a:t>Solid Waste</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575</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6,465</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292</a:t>
                      </a:r>
                      <a:endParaRPr lang="en-US" sz="1100">
                        <a:effectLst/>
                        <a:latin typeface="Calibri"/>
                        <a:ea typeface="宋体"/>
                        <a:cs typeface="Times New Roman"/>
                      </a:endParaRPr>
                    </a:p>
                  </a:txBody>
                  <a:tcPr marL="68580" marR="68580" marT="0" marB="0" anchor="ctr"/>
                </a:tc>
              </a:tr>
              <a:tr h="272034">
                <a:tc>
                  <a:txBody>
                    <a:bodyPr/>
                    <a:lstStyle/>
                    <a:p>
                      <a:pPr marL="0" marR="0" algn="ctr">
                        <a:lnSpc>
                          <a:spcPct val="115000"/>
                        </a:lnSpc>
                        <a:spcBef>
                          <a:spcPts val="0"/>
                        </a:spcBef>
                        <a:spcAft>
                          <a:spcPts val="0"/>
                        </a:spcAft>
                      </a:pPr>
                      <a:r>
                        <a:rPr lang="en-US" sz="1200">
                          <a:effectLst/>
                        </a:rPr>
                        <a:t>TOTAL:</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8,600</a:t>
                      </a:r>
                      <a:endParaRPr lang="en-US" sz="110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34,262</a:t>
                      </a:r>
                      <a:endParaRPr lang="en-US" sz="1100" dirty="0">
                        <a:effectLst/>
                        <a:latin typeface="Calibri"/>
                        <a:ea typeface="宋体"/>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1,572</a:t>
                      </a:r>
                      <a:endParaRPr lang="en-US" sz="1100" dirty="0">
                        <a:effectLst/>
                        <a:latin typeface="Calibri"/>
                        <a:ea typeface="宋体"/>
                        <a:cs typeface="Times New Roman"/>
                      </a:endParaRPr>
                    </a:p>
                  </a:txBody>
                  <a:tcPr marL="68580" marR="68580" marT="0" marB="0" anchor="ctr"/>
                </a:tc>
              </a:tr>
            </a:tbl>
          </a:graphicData>
        </a:graphic>
      </p:graphicFrame>
      <p:sp>
        <p:nvSpPr>
          <p:cNvPr id="3" name="Rectangle 2"/>
          <p:cNvSpPr/>
          <p:nvPr/>
        </p:nvSpPr>
        <p:spPr>
          <a:xfrm>
            <a:off x="4049038" y="3410824"/>
            <a:ext cx="3089372" cy="369332"/>
          </a:xfrm>
          <a:prstGeom prst="rect">
            <a:avLst/>
          </a:prstGeom>
        </p:spPr>
        <p:txBody>
          <a:bodyPr wrap="none">
            <a:spAutoFit/>
          </a:bodyPr>
          <a:lstStyle/>
          <a:p>
            <a:r>
              <a:rPr lang="en-US" dirty="0"/>
              <a:t>ELV waste recovery amount </a:t>
            </a:r>
          </a:p>
        </p:txBody>
      </p:sp>
      <p:sp>
        <p:nvSpPr>
          <p:cNvPr id="5" name="Rectangle 4"/>
          <p:cNvSpPr/>
          <p:nvPr/>
        </p:nvSpPr>
        <p:spPr>
          <a:xfrm>
            <a:off x="1876065" y="6396438"/>
            <a:ext cx="3781613" cy="276999"/>
          </a:xfrm>
          <a:prstGeom prst="rect">
            <a:avLst/>
          </a:prstGeom>
        </p:spPr>
        <p:txBody>
          <a:bodyPr wrap="none">
            <a:spAutoFit/>
          </a:bodyPr>
          <a:lstStyle/>
          <a:p>
            <a:pPr lvl="0" fontAlgn="base">
              <a:spcBef>
                <a:spcPct val="0"/>
              </a:spcBef>
              <a:spcAft>
                <a:spcPct val="0"/>
              </a:spcAft>
            </a:pPr>
            <a:r>
              <a:rPr lang="en-US" altLang="ko-KR" sz="1200" i="1" dirty="0">
                <a:solidFill>
                  <a:srgbClr val="FF0000"/>
                </a:solidFill>
                <a:latin typeface="Cambria" pitchFamily="18" charset="0"/>
                <a:ea typeface="Malgun Gothic" pitchFamily="34" charset="-127"/>
                <a:cs typeface="Times New Roman" pitchFamily="18" charset="0"/>
              </a:rPr>
              <a:t>** Source:  UEM Environment Annual Report 2009-2011.</a:t>
            </a:r>
            <a:endParaRPr lang="en-US" altLang="ko-KR" dirty="0">
              <a:latin typeface="Arial" pitchFamily="34" charset="0"/>
              <a:cs typeface="Arial" pitchFamily="34" charset="0"/>
            </a:endParaRPr>
          </a:p>
        </p:txBody>
      </p:sp>
    </p:spTree>
    <p:extLst>
      <p:ext uri="{BB962C8B-B14F-4D97-AF65-F5344CB8AC3E}">
        <p14:creationId xmlns:p14="http://schemas.microsoft.com/office/powerpoint/2010/main" val="219696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836B0F-2395-43B9-BBEF-90A78CA70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742</TotalTime>
  <Words>994</Words>
  <Application>Microsoft Office PowerPoint</Application>
  <PresentationFormat>Custom</PresentationFormat>
  <Paragraphs>188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Potential of ELV in Malaysia</vt:lpstr>
      <vt:lpstr>Background of ELV in Malaysia </vt:lpstr>
      <vt:lpstr>Action by MAARA</vt:lpstr>
      <vt:lpstr>Results of Actions </vt:lpstr>
      <vt:lpstr>Transformation plan </vt:lpstr>
      <vt:lpstr>Transformation plan </vt:lpstr>
      <vt:lpstr>Why Malaysian Auto Recycling Industry? </vt:lpstr>
      <vt:lpstr>Why Malaysian Auto Recycling Industry? </vt:lpstr>
      <vt:lpstr>Why Malaysian Auto Recycling Industry? </vt:lpstr>
      <vt:lpstr>Why Malaysian Auto Recycling Industry? </vt:lpstr>
      <vt:lpstr>Why Malaysian Auto Recycling Industry?  </vt:lpstr>
      <vt:lpstr>Moving forward</vt:lpstr>
      <vt:lpstr>Moving forward</vt:lpstr>
      <vt:lpstr>Moving forward</vt:lpstr>
      <vt:lpstr>Moving forward</vt:lpstr>
      <vt:lpstr>Conclusion </vt:lpstr>
      <vt:lpstr>Thank you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 Works  &lt;year&gt; Sales Proposal</dc:title>
  <dc:creator>Windows 7</dc:creator>
  <cp:lastModifiedBy>Windows 7</cp:lastModifiedBy>
  <cp:revision>48</cp:revision>
  <dcterms:modified xsi:type="dcterms:W3CDTF">2013-09-01T19:16:49Z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