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0" r:id="rId4"/>
    <p:sldId id="264" r:id="rId5"/>
    <p:sldId id="256" r:id="rId6"/>
    <p:sldId id="258" r:id="rId7"/>
    <p:sldId id="259" r:id="rId8"/>
    <p:sldId id="262" r:id="rId9"/>
  </p:sldIdLst>
  <p:sldSz cx="9906000" cy="6858000" type="A4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59" autoAdjust="0"/>
  </p:normalViewPr>
  <p:slideViewPr>
    <p:cSldViewPr>
      <p:cViewPr varScale="1">
        <p:scale>
          <a:sx n="75" d="100"/>
          <a:sy n="75" d="100"/>
        </p:scale>
        <p:origin x="-237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18D5120C-F9E8-48CE-99A7-04870FF4FCF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749300"/>
            <a:ext cx="5413375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21C1FD2A-82E8-4CC3-9E96-6BFBFF3F4E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300" smtClean="0"/>
              <a:t>제</a:t>
            </a:r>
            <a:r>
              <a:rPr lang="en-US" altLang="ko-KR" sz="1300" smtClean="0"/>
              <a:t>5</a:t>
            </a:r>
            <a:r>
              <a:rPr lang="ko-KR" altLang="en-US" sz="1300" smtClean="0"/>
              <a:t>차 </a:t>
            </a:r>
            <a:r>
              <a:rPr lang="en-US" altLang="ko-KR" sz="1300" smtClean="0"/>
              <a:t>AAEF</a:t>
            </a:r>
            <a:r>
              <a:rPr lang="ko-KR" altLang="en-US" sz="1300" smtClean="0"/>
              <a:t>에 참석하신 동료 여러분</a:t>
            </a:r>
            <a:r>
              <a:rPr lang="en-US" altLang="ko-KR" sz="1300" smtClean="0"/>
              <a:t>, </a:t>
            </a:r>
            <a:r>
              <a:rPr lang="ko-KR" altLang="en-US" sz="1300" smtClean="0"/>
              <a:t>안녕하십니까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저는 한국자동차자원순환협회 회장 이상욱입니다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벌써 </a:t>
            </a:r>
            <a:r>
              <a:rPr lang="en-US" altLang="ko-KR" sz="1300" smtClean="0"/>
              <a:t>5</a:t>
            </a:r>
            <a:r>
              <a:rPr lang="ko-KR" altLang="en-US" sz="1300" smtClean="0"/>
              <a:t>회를 맞이하는 이번 포럼에 참가하기 위하여 각국에서 모인 여러분을 환영합니다</a:t>
            </a:r>
            <a:r>
              <a:rPr lang="en-US" altLang="ko-KR" sz="1300" smtClean="0"/>
              <a:t>. </a:t>
            </a:r>
          </a:p>
          <a:p>
            <a:endParaRPr lang="ko-KR" altLang="en-US" sz="1300" smtClean="0"/>
          </a:p>
          <a:p>
            <a:r>
              <a:rPr lang="ko-KR" altLang="en-US" sz="1300" smtClean="0"/>
              <a:t>골드코스트의 아름다운 풍광 속에서 이런 훌륭한 행사를 치를 수 있도록 준비해주신 </a:t>
            </a:r>
            <a:r>
              <a:rPr lang="en-US" altLang="ko-KR" sz="1300" smtClean="0"/>
              <a:t>ARAA</a:t>
            </a:r>
            <a:r>
              <a:rPr lang="ko-KR" altLang="en-US" sz="1300" smtClean="0"/>
              <a:t>의 </a:t>
            </a:r>
            <a:r>
              <a:rPr lang="en-US" altLang="ko-KR" sz="1300" smtClean="0"/>
              <a:t>Mr. Michael Third</a:t>
            </a:r>
            <a:r>
              <a:rPr lang="ko-KR" altLang="en-US" sz="1300" smtClean="0"/>
              <a:t>회장님</a:t>
            </a:r>
            <a:r>
              <a:rPr lang="en-US" altLang="ko-KR" sz="1300" smtClean="0"/>
              <a:t>, </a:t>
            </a:r>
            <a:r>
              <a:rPr lang="ko-KR" altLang="en-US" sz="1300" smtClean="0"/>
              <a:t>그리고 준비를 위하여 가장 많은 노력을 기울여주신 </a:t>
            </a:r>
            <a:r>
              <a:rPr lang="en-US" altLang="ko-KR" sz="1300" smtClean="0"/>
              <a:t>Dr. David Nolan</a:t>
            </a:r>
            <a:r>
              <a:rPr lang="ko-KR" altLang="en-US" sz="1300" smtClean="0"/>
              <a:t>께도 감사의 인사를 드립니다</a:t>
            </a:r>
            <a:r>
              <a:rPr lang="en-US" altLang="ko-KR" sz="1300" smtClean="0"/>
              <a:t>. </a:t>
            </a:r>
            <a:endParaRPr lang="ko-KR" altLang="en-US" sz="1300" smtClean="0"/>
          </a:p>
          <a:p>
            <a:r>
              <a:rPr lang="en-US" altLang="ko-KR" sz="1300" smtClean="0"/>
              <a:t>(30</a:t>
            </a:r>
            <a:r>
              <a:rPr lang="ko-KR" altLang="en-US" sz="1300" smtClean="0"/>
              <a:t>초 </a:t>
            </a:r>
            <a:r>
              <a:rPr lang="en-US" altLang="ko-KR" sz="1300" smtClean="0"/>
              <a:t>x 2 = 60</a:t>
            </a:r>
            <a:r>
              <a:rPr lang="ko-KR" altLang="en-US" sz="1300" smtClean="0"/>
              <a:t>초</a:t>
            </a:r>
            <a:r>
              <a:rPr lang="en-US" altLang="ko-KR" sz="1300" smtClean="0"/>
              <a:t>)</a:t>
            </a:r>
            <a:endParaRPr lang="ko-KR" altLang="en-US" sz="1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300" smtClean="0"/>
              <a:t>우리 </a:t>
            </a:r>
            <a:r>
              <a:rPr lang="en-US" altLang="ko-KR" sz="1300" smtClean="0"/>
              <a:t>AAEF</a:t>
            </a:r>
            <a:r>
              <a:rPr lang="ko-KR" altLang="en-US" sz="1300" smtClean="0"/>
              <a:t>는 </a:t>
            </a:r>
            <a:r>
              <a:rPr lang="en-US" altLang="ko-KR" sz="1300" smtClean="0"/>
              <a:t>2007</a:t>
            </a:r>
            <a:r>
              <a:rPr lang="ko-KR" altLang="en-US" sz="1300" smtClean="0"/>
              <a:t>년 준비모임을 거쳐 </a:t>
            </a:r>
            <a:r>
              <a:rPr lang="en-US" altLang="ko-KR" sz="1300" smtClean="0"/>
              <a:t>2008</a:t>
            </a:r>
            <a:r>
              <a:rPr lang="ko-KR" altLang="en-US" sz="1300" smtClean="0"/>
              <a:t>년 서울에서 창립총회를 가졌습니다</a:t>
            </a:r>
            <a:r>
              <a:rPr lang="en-US" altLang="ko-KR" sz="1300" smtClean="0"/>
              <a:t>.</a:t>
            </a:r>
          </a:p>
          <a:p>
            <a:r>
              <a:rPr lang="en-US" altLang="ko-KR" sz="1300" smtClean="0"/>
              <a:t> </a:t>
            </a:r>
          </a:p>
          <a:p>
            <a:r>
              <a:rPr lang="en-US" altLang="ko-KR" sz="1300" smtClean="0"/>
              <a:t>1</a:t>
            </a:r>
            <a:r>
              <a:rPr lang="ko-KR" altLang="en-US" sz="1300" smtClean="0"/>
              <a:t>차 서울행사</a:t>
            </a:r>
            <a:r>
              <a:rPr lang="en-US" altLang="ko-KR" sz="1300" smtClean="0"/>
              <a:t>, 2</a:t>
            </a:r>
            <a:r>
              <a:rPr lang="ko-KR" altLang="en-US" sz="1300" smtClean="0"/>
              <a:t>차 센다이</a:t>
            </a:r>
            <a:r>
              <a:rPr lang="en-US" altLang="ko-KR" sz="1300" smtClean="0"/>
              <a:t>, 3</a:t>
            </a:r>
            <a:r>
              <a:rPr lang="ko-KR" altLang="en-US" sz="1300" smtClean="0"/>
              <a:t>차 상하이</a:t>
            </a:r>
            <a:r>
              <a:rPr lang="en-US" altLang="ko-KR" sz="1300" smtClean="0"/>
              <a:t>, 4</a:t>
            </a:r>
            <a:r>
              <a:rPr lang="ko-KR" altLang="en-US" sz="1300" smtClean="0"/>
              <a:t>차 쿠알라룸푸르 에서의 행사들을 통하여 아시아의 자동차 자원순환의 </a:t>
            </a:r>
            <a:r>
              <a:rPr lang="en-US" altLang="ko-KR" sz="1300" smtClean="0"/>
              <a:t>leading group</a:t>
            </a:r>
            <a:r>
              <a:rPr lang="ko-KR" altLang="en-US" sz="1300" smtClean="0"/>
              <a:t>이 되었습니다</a:t>
            </a:r>
            <a:r>
              <a:rPr lang="en-US" altLang="ko-KR" sz="1300" smtClean="0"/>
              <a:t>.</a:t>
            </a:r>
          </a:p>
          <a:p>
            <a:endParaRPr lang="en-US" altLang="ko-KR" sz="1300" smtClean="0"/>
          </a:p>
          <a:p>
            <a:r>
              <a:rPr lang="ko-KR" altLang="en-US" sz="1300" smtClean="0"/>
              <a:t>그리하여 한 해</a:t>
            </a:r>
            <a:r>
              <a:rPr lang="en-US" altLang="ko-KR" sz="1300" smtClean="0"/>
              <a:t>, </a:t>
            </a:r>
            <a:r>
              <a:rPr lang="ko-KR" altLang="en-US" sz="1300" smtClean="0"/>
              <a:t>한 해</a:t>
            </a:r>
            <a:r>
              <a:rPr lang="en-US" altLang="ko-KR" sz="1300" smtClean="0"/>
              <a:t>, </a:t>
            </a:r>
            <a:r>
              <a:rPr lang="ko-KR" altLang="en-US" sz="1300" smtClean="0"/>
              <a:t>국가간의 소중한 정보와 노하우를 공유하는 공간으로서의 역사를 써가고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en-US" altLang="ko-KR" sz="1300" smtClean="0"/>
              <a:t>(30</a:t>
            </a:r>
            <a:r>
              <a:rPr lang="ko-KR" altLang="en-US" sz="1300" smtClean="0"/>
              <a:t>초 </a:t>
            </a:r>
            <a:r>
              <a:rPr lang="en-US" altLang="ko-KR" sz="1300" smtClean="0"/>
              <a:t>x 2 = 1</a:t>
            </a:r>
            <a:r>
              <a:rPr lang="ko-KR" altLang="en-US" sz="1300" smtClean="0"/>
              <a:t>분</a:t>
            </a:r>
            <a:r>
              <a:rPr lang="en-US" altLang="ko-KR" sz="1300" smtClean="0"/>
              <a:t>)</a:t>
            </a:r>
            <a:endParaRPr lang="ko-KR" altLang="en-US" sz="1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1300" smtClean="0"/>
              <a:t>오늘은 저희가 지난 해 쿠알라룸푸르 </a:t>
            </a:r>
            <a:r>
              <a:rPr lang="en-US" altLang="ko-KR" sz="1300" smtClean="0"/>
              <a:t>4</a:t>
            </a:r>
            <a:r>
              <a:rPr lang="ko-KR" altLang="en-US" sz="1300" smtClean="0"/>
              <a:t>차 총회에서 여러분께 말씀드린 바 있는 한국의 폐자동차 재활용 시범사업에 대해 말씀을 드리고자 합니다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자동차의 적정 재활용을 위하여 각국이 기울이는 노력은 그 방향이 조금씩 다른 것이 현실입니다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그러나</a:t>
            </a:r>
            <a:r>
              <a:rPr lang="en-US" altLang="ko-KR" sz="1300" smtClean="0"/>
              <a:t>, </a:t>
            </a:r>
            <a:r>
              <a:rPr lang="ko-KR" altLang="en-US" sz="1300" smtClean="0"/>
              <a:t>폐자동차 오염물질의 환경친화적 처리와</a:t>
            </a:r>
            <a:r>
              <a:rPr lang="en-US" altLang="ko-KR" sz="1300" smtClean="0"/>
              <a:t>, 2015</a:t>
            </a:r>
            <a:r>
              <a:rPr lang="ko-KR" altLang="en-US" sz="1300" smtClean="0"/>
              <a:t>년을 전후한 </a:t>
            </a:r>
            <a:r>
              <a:rPr lang="en-US" altLang="ko-KR" sz="1300" smtClean="0"/>
              <a:t>95% </a:t>
            </a:r>
            <a:r>
              <a:rPr lang="ko-KR" altLang="en-US" sz="1300" smtClean="0"/>
              <a:t>재활용률 달성은 많은 국가에서 공유되고 있는 핵심 목표입니다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한국에서는 </a:t>
            </a:r>
            <a:r>
              <a:rPr lang="en-US" altLang="ko-KR" sz="1300" smtClean="0"/>
              <a:t>2011</a:t>
            </a:r>
            <a:r>
              <a:rPr lang="ko-KR" altLang="en-US" sz="1300" smtClean="0"/>
              <a:t>년에 환경부와 </a:t>
            </a:r>
            <a:r>
              <a:rPr lang="en-US" altLang="ko-KR" sz="1300" smtClean="0"/>
              <a:t>5</a:t>
            </a:r>
            <a:r>
              <a:rPr lang="ko-KR" altLang="en-US" sz="1300" smtClean="0"/>
              <a:t>개 자동차 제조사가 폐자동차 재활용의 최종 책임을 제조사에 부과하는 방안에 대한 시범사업을 수행하는 내용을 포함하는 자발적 협약을 체결하였습니다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그 협약 아래에서 각 제조사들은 전체 폐자동차 발생 물량의 </a:t>
            </a:r>
            <a:r>
              <a:rPr lang="en-US" altLang="ko-KR" sz="1300" smtClean="0"/>
              <a:t>15%</a:t>
            </a:r>
            <a:r>
              <a:rPr lang="ko-KR" altLang="en-US" sz="1300" smtClean="0"/>
              <a:t>를 재활용할 수 있는 네트워크를 구축하고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환경 친화적 처리와 재활용률 </a:t>
            </a:r>
            <a:r>
              <a:rPr lang="en-US" altLang="ko-KR" sz="1300" smtClean="0"/>
              <a:t>95%</a:t>
            </a:r>
            <a:r>
              <a:rPr lang="ko-KR" altLang="en-US" sz="1300" smtClean="0"/>
              <a:t>를 달성하는 시범사업을 수행하고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자동차의 폐냉매를 적절히 처리하고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파쇄잔재물의 열회수 인프라를 구축하는 것 또한 시범사업의 주요 목표 중의 하나입니다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재활용 산업은 전통적으로 중소기업의 사업영역입니다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그러므로</a:t>
            </a:r>
            <a:r>
              <a:rPr lang="en-US" altLang="ko-KR" sz="1300" smtClean="0"/>
              <a:t>, </a:t>
            </a:r>
            <a:r>
              <a:rPr lang="ko-KR" altLang="en-US" sz="1300" smtClean="0"/>
              <a:t>제조사들은 폐차장 네트워크와 재활용 인프라를 갖춘 재활용 대행 네트워크업체와의 계약을 통하여 시범사업을 수행하고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이들 네트워크의 관리</a:t>
            </a:r>
            <a:r>
              <a:rPr lang="en-US" altLang="ko-KR" sz="1300" smtClean="0"/>
              <a:t>/</a:t>
            </a:r>
            <a:r>
              <a:rPr lang="ko-KR" altLang="en-US" sz="1300" smtClean="0"/>
              <a:t>지원을 통하여 시범사업을 수행하고 있는 것이 이번 시범사업의 특징입니다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이러한 시범사업의 수행을 위하여 저희 한국자동차자원순환협회는 업계의 입장을 대변하고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시범사업의 효과 및 경제성을 분석하는 업무를 담당하고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en-US" altLang="ko-KR" sz="1300" smtClean="0"/>
              <a:t>(90</a:t>
            </a:r>
            <a:r>
              <a:rPr lang="ko-KR" altLang="en-US" sz="1300" smtClean="0"/>
              <a:t>초 </a:t>
            </a:r>
            <a:r>
              <a:rPr lang="en-US" altLang="ko-KR" sz="1300" smtClean="0"/>
              <a:t>x 2 = 3</a:t>
            </a:r>
            <a:r>
              <a:rPr lang="ko-KR" altLang="en-US" sz="1300" smtClean="0"/>
              <a:t>분</a:t>
            </a:r>
            <a:r>
              <a:rPr lang="en-US" altLang="ko-KR" sz="1300" smtClean="0"/>
              <a:t>)</a:t>
            </a:r>
            <a:endParaRPr lang="ko-KR" altLang="en-US" sz="1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300" smtClean="0"/>
              <a:t>파쇄잔재물인 </a:t>
            </a:r>
            <a:r>
              <a:rPr lang="en-US" altLang="ko-KR" sz="1300" smtClean="0"/>
              <a:t>ASR(Automotive Shredder Residue)</a:t>
            </a:r>
            <a:r>
              <a:rPr lang="ko-KR" altLang="en-US" sz="1300" smtClean="0"/>
              <a:t>의 재활용은 더 이상 선택이 아닌 필수적인 상황이 되었습니다</a:t>
            </a:r>
            <a:r>
              <a:rPr lang="en-US" altLang="ko-KR" sz="1300" smtClean="0"/>
              <a:t>. </a:t>
            </a:r>
            <a:endParaRPr lang="ko-KR" altLang="en-US" sz="1300" smtClean="0"/>
          </a:p>
          <a:p>
            <a:r>
              <a:rPr lang="ko-KR" altLang="en-US" sz="1300" smtClean="0"/>
              <a:t>각국의 정부</a:t>
            </a:r>
            <a:r>
              <a:rPr lang="en-US" altLang="ko-KR" sz="1300" smtClean="0"/>
              <a:t>, </a:t>
            </a:r>
            <a:r>
              <a:rPr lang="ko-KR" altLang="en-US" sz="1300" smtClean="0"/>
              <a:t>제조사</a:t>
            </a:r>
            <a:r>
              <a:rPr lang="en-US" altLang="ko-KR" sz="1300" smtClean="0"/>
              <a:t>, </a:t>
            </a:r>
            <a:r>
              <a:rPr lang="ko-KR" altLang="en-US" sz="1300" smtClean="0"/>
              <a:t>재활용업계는 이를 위하여 많은 노력을 기울이고 있는 상황이고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이러한 노력으로 인하여 자동차로 인한 환경오염은 거의 사라져 가고 있는 상황입니다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en-US" altLang="ko-KR" sz="1300" smtClean="0"/>
              <a:t>(50</a:t>
            </a:r>
            <a:r>
              <a:rPr lang="ko-KR" altLang="en-US" sz="1300" smtClean="0"/>
              <a:t>초 </a:t>
            </a:r>
            <a:r>
              <a:rPr lang="en-US" altLang="ko-KR" sz="1300" smtClean="0"/>
              <a:t>x 2 = 1.8</a:t>
            </a:r>
            <a:r>
              <a:rPr lang="ko-KR" altLang="en-US" sz="1300" smtClean="0"/>
              <a:t>분</a:t>
            </a:r>
            <a:r>
              <a:rPr lang="en-US" altLang="ko-KR" sz="1300" smtClean="0"/>
              <a:t>)</a:t>
            </a:r>
            <a:endParaRPr lang="ko-KR" altLang="en-US" sz="1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sz="1300" smtClean="0"/>
              <a:t>그러나</a:t>
            </a:r>
            <a:r>
              <a:rPr lang="en-US" altLang="ko-KR" sz="1300" smtClean="0"/>
              <a:t>, </a:t>
            </a:r>
            <a:r>
              <a:rPr lang="ko-KR" altLang="en-US" sz="1300" smtClean="0"/>
              <a:t>재활용률 </a:t>
            </a:r>
            <a:r>
              <a:rPr lang="en-US" altLang="ko-KR" sz="1300" smtClean="0"/>
              <a:t>95%</a:t>
            </a:r>
            <a:r>
              <a:rPr lang="ko-KR" altLang="en-US" sz="1300" smtClean="0"/>
              <a:t>의 달성은 환경친화성과는 다른 차원의 문제입니다</a:t>
            </a:r>
            <a:r>
              <a:rPr lang="en-US" altLang="ko-KR" sz="1300" smtClean="0"/>
              <a:t>.</a:t>
            </a:r>
          </a:p>
          <a:p>
            <a:endParaRPr lang="ko-KR" altLang="en-US" sz="1300" smtClean="0"/>
          </a:p>
          <a:p>
            <a:r>
              <a:rPr lang="ko-KR" altLang="en-US" sz="1300" smtClean="0"/>
              <a:t>잘 아시다시피</a:t>
            </a:r>
            <a:r>
              <a:rPr lang="en-US" altLang="ko-KR" sz="1300" smtClean="0"/>
              <a:t>, </a:t>
            </a:r>
            <a:r>
              <a:rPr lang="ko-KR" altLang="en-US" sz="1300" smtClean="0"/>
              <a:t>폐자동차에는 금속 외에도 재활용 가능한 많은 자원들이 포함되어 있습니다</a:t>
            </a:r>
            <a:r>
              <a:rPr lang="en-US" altLang="ko-KR" sz="1300" smtClean="0"/>
              <a:t>.</a:t>
            </a:r>
          </a:p>
          <a:p>
            <a:r>
              <a:rPr lang="ko-KR" altLang="en-US" sz="1300" smtClean="0"/>
              <a:t>플라스틱</a:t>
            </a:r>
            <a:r>
              <a:rPr lang="en-US" altLang="ko-KR" sz="1300" smtClean="0"/>
              <a:t>, </a:t>
            </a:r>
            <a:r>
              <a:rPr lang="ko-KR" altLang="en-US" sz="1300" smtClean="0"/>
              <a:t>고무</a:t>
            </a:r>
            <a:r>
              <a:rPr lang="en-US" altLang="ko-KR" sz="1300" smtClean="0"/>
              <a:t>, </a:t>
            </a:r>
            <a:r>
              <a:rPr lang="ko-KR" altLang="en-US" sz="1300" smtClean="0"/>
              <a:t>유리로 제조된 부품</a:t>
            </a:r>
            <a:r>
              <a:rPr lang="en-US" altLang="ko-KR" sz="1300" smtClean="0"/>
              <a:t>, </a:t>
            </a:r>
            <a:r>
              <a:rPr lang="ko-KR" altLang="en-US" sz="1300" smtClean="0"/>
              <a:t>그리고 파쇄잔재물의 주요 성분이 되는 시트 스폰지 등이 그것입니다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이러한 자원들의 재활용이 기술적으로 가능하다고 하더라도</a:t>
            </a:r>
            <a:r>
              <a:rPr lang="en-US" altLang="ko-KR" sz="1300" smtClean="0"/>
              <a:t>, </a:t>
            </a:r>
            <a:r>
              <a:rPr lang="ko-KR" altLang="en-US" sz="1300" smtClean="0"/>
              <a:t>개별 폐차장이 이러한 자원을 독자적으로 재활용 하기에는 어려움이 따릅니다</a:t>
            </a:r>
            <a:r>
              <a:rPr lang="en-US" altLang="ko-KR" sz="1300" smtClean="0"/>
              <a:t>. </a:t>
            </a:r>
            <a:r>
              <a:rPr lang="ko-KR" altLang="en-US" sz="1300" smtClean="0"/>
              <a:t>해체</a:t>
            </a:r>
            <a:r>
              <a:rPr lang="en-US" altLang="ko-KR" sz="1300" smtClean="0"/>
              <a:t>/</a:t>
            </a:r>
            <a:r>
              <a:rPr lang="ko-KR" altLang="en-US" sz="1300" smtClean="0"/>
              <a:t>운송</a:t>
            </a:r>
            <a:r>
              <a:rPr lang="en-US" altLang="ko-KR" sz="1300" smtClean="0"/>
              <a:t>/</a:t>
            </a:r>
            <a:r>
              <a:rPr lang="ko-KR" altLang="en-US" sz="1300" smtClean="0"/>
              <a:t>전처리 과정에서 많은 인력과 비용이 소요되기 때문입니다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한국에서는 이러한 고비용 구조를 해소하기 위하여 시범사업 수행 업체들이 네트워크를 구성하여 이러한 문제를 풀어나가고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즉 제조사의 폐자동차 재활용을 대행하는 네트워크 업체가 다수의 폐차장으로부터 자원을 일괄 수거</a:t>
            </a:r>
            <a:r>
              <a:rPr lang="en-US" altLang="ko-KR" sz="1300" smtClean="0"/>
              <a:t>, </a:t>
            </a:r>
            <a:r>
              <a:rPr lang="ko-KR" altLang="en-US" sz="1300" smtClean="0"/>
              <a:t>일괄 재활용함으로써</a:t>
            </a:r>
            <a:r>
              <a:rPr lang="en-US" altLang="ko-KR" sz="1300" smtClean="0"/>
              <a:t>, </a:t>
            </a:r>
            <a:r>
              <a:rPr lang="ko-KR" altLang="en-US" sz="1300" smtClean="0"/>
              <a:t>규모의 경제</a:t>
            </a:r>
            <a:r>
              <a:rPr lang="en-US" altLang="ko-KR" sz="1300" smtClean="0"/>
              <a:t>(economy of scale )</a:t>
            </a:r>
            <a:r>
              <a:rPr lang="ko-KR" altLang="en-US" sz="1300" smtClean="0"/>
              <a:t>를 이루는 것이 그 핵심입니다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또한 해체</a:t>
            </a:r>
            <a:r>
              <a:rPr lang="en-US" altLang="ko-KR" sz="1300" smtClean="0"/>
              <a:t>/</a:t>
            </a:r>
            <a:r>
              <a:rPr lang="ko-KR" altLang="en-US" sz="1300" smtClean="0"/>
              <a:t>중간처리</a:t>
            </a:r>
            <a:r>
              <a:rPr lang="en-US" altLang="ko-KR" sz="1300" smtClean="0"/>
              <a:t>/</a:t>
            </a:r>
            <a:r>
              <a:rPr lang="ko-KR" altLang="en-US" sz="1300" smtClean="0"/>
              <a:t>최종재활용을 위하여 제조사는 업계에서 필요로 하는 다양한 기술과 설비를 개발하고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제공함으로써 업계를 지원하고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이런 과정을 통해 한국에서는 </a:t>
            </a:r>
            <a:r>
              <a:rPr lang="en-US" altLang="ko-KR" sz="1300" smtClean="0"/>
              <a:t>95% </a:t>
            </a:r>
            <a:r>
              <a:rPr lang="ko-KR" altLang="en-US" sz="1300" smtClean="0"/>
              <a:t>재활용율 달성을 위한 인프라가 구축되어가고 있으며</a:t>
            </a:r>
            <a:r>
              <a:rPr lang="en-US" altLang="ko-KR" sz="1300" smtClean="0"/>
              <a:t>, </a:t>
            </a:r>
            <a:r>
              <a:rPr lang="ko-KR" altLang="en-US" sz="1300" smtClean="0"/>
              <a:t>이러한 시도는 가시적인 성과를 거두어 가고 있는 상황입니다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en-US" altLang="ko-KR" sz="1300" smtClean="0"/>
              <a:t>2013</a:t>
            </a:r>
            <a:r>
              <a:rPr lang="ko-KR" altLang="en-US" sz="1300" smtClean="0"/>
              <a:t>년에 개최될 </a:t>
            </a:r>
            <a:r>
              <a:rPr lang="en-US" altLang="ko-KR" sz="1300" smtClean="0"/>
              <a:t>6</a:t>
            </a:r>
            <a:r>
              <a:rPr lang="ko-KR" altLang="en-US" sz="1300" smtClean="0"/>
              <a:t>차 </a:t>
            </a:r>
            <a:r>
              <a:rPr lang="en-US" altLang="ko-KR" sz="1300" smtClean="0"/>
              <a:t>AAEF </a:t>
            </a:r>
            <a:r>
              <a:rPr lang="ko-KR" altLang="en-US" sz="1300" smtClean="0"/>
              <a:t>포럼에서는 한국에서 거둔 구체적인 성과를 종합하여 여러분들께 소개할 수 있는 기회가 있을 것으로 생각됩니다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en-US" altLang="ko-KR" sz="1300" smtClean="0"/>
              <a:t>(2.5</a:t>
            </a:r>
            <a:r>
              <a:rPr lang="ko-KR" altLang="en-US" sz="1300" smtClean="0"/>
              <a:t>분 </a:t>
            </a:r>
            <a:r>
              <a:rPr lang="en-US" altLang="ko-KR" sz="1300" smtClean="0"/>
              <a:t>x 2 = 5</a:t>
            </a:r>
            <a:r>
              <a:rPr lang="ko-KR" altLang="en-US" sz="1300" smtClean="0"/>
              <a:t>분</a:t>
            </a:r>
            <a:r>
              <a:rPr lang="en-US" altLang="ko-KR" sz="1300" smtClean="0"/>
              <a:t>)</a:t>
            </a:r>
            <a:endParaRPr lang="ko-KR" altLang="en-US" sz="1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1300" smtClean="0"/>
              <a:t>이러한 노력에도 불구하고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자원재활용 분야에서 재활용업계가 누릴 수 있는 부가가치는 높지 않은 것이 현실입니다</a:t>
            </a:r>
            <a:r>
              <a:rPr lang="en-US" altLang="ko-KR" sz="1300" smtClean="0"/>
              <a:t>.</a:t>
            </a:r>
          </a:p>
          <a:p>
            <a:endParaRPr lang="ko-KR" altLang="en-US" sz="1300" smtClean="0"/>
          </a:p>
          <a:p>
            <a:r>
              <a:rPr lang="ko-KR" altLang="en-US" sz="1300" smtClean="0"/>
              <a:t>이러한 부담을 상쇄하기 위하여 중고부품 사업을 촉진하고</a:t>
            </a:r>
            <a:r>
              <a:rPr lang="en-US" altLang="ko-KR" sz="1300" smtClean="0"/>
              <a:t>, </a:t>
            </a:r>
            <a:r>
              <a:rPr lang="ko-KR" altLang="en-US" sz="1300" smtClean="0"/>
              <a:t>국가간의 네트워크를 활성화하는 것이 우리 포럼의 역할 중의 하나입니다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중고부품 산업의 활성화와 국가간 교역확대는 더 강조할 필요가 없을 정도로 명확한 목표이며</a:t>
            </a:r>
            <a:r>
              <a:rPr lang="en-US" altLang="ko-KR" sz="1300" smtClean="0"/>
              <a:t>, </a:t>
            </a:r>
            <a:r>
              <a:rPr lang="ko-KR" altLang="en-US" sz="1300" smtClean="0"/>
              <a:t>우리 모두가 노력을 기울이고 있는 분야이므로</a:t>
            </a:r>
            <a:r>
              <a:rPr lang="en-US" altLang="ko-KR" sz="1300" smtClean="0"/>
              <a:t>,</a:t>
            </a:r>
            <a:endParaRPr lang="ko-KR" altLang="en-US" sz="1300" smtClean="0"/>
          </a:p>
          <a:p>
            <a:r>
              <a:rPr lang="ko-KR" altLang="en-US" sz="1300" smtClean="0"/>
              <a:t>이 자리에서는 더 이상 언급하지 않도록 하겠습니다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자동차 재활용의 부가가치 향상의 측면에서</a:t>
            </a:r>
            <a:r>
              <a:rPr lang="en-US" altLang="ko-KR" sz="1300" smtClean="0"/>
              <a:t> </a:t>
            </a:r>
            <a:r>
              <a:rPr lang="ko-KR" altLang="en-US" sz="1300" smtClean="0"/>
              <a:t>우리가 당면한 또다른 큰 도전이자</a:t>
            </a:r>
            <a:r>
              <a:rPr lang="en-US" altLang="ko-KR" sz="1300" smtClean="0"/>
              <a:t>, </a:t>
            </a:r>
            <a:r>
              <a:rPr lang="ko-KR" altLang="en-US" sz="1300" smtClean="0"/>
              <a:t>기회는 전기차</a:t>
            </a:r>
            <a:r>
              <a:rPr lang="en-US" altLang="ko-KR" sz="1300" smtClean="0"/>
              <a:t>, </a:t>
            </a:r>
            <a:r>
              <a:rPr lang="ko-KR" altLang="en-US" sz="1300" smtClean="0"/>
              <a:t>하이브리드카</a:t>
            </a:r>
            <a:r>
              <a:rPr lang="en-US" altLang="ko-KR" sz="1300" smtClean="0"/>
              <a:t>, </a:t>
            </a:r>
            <a:r>
              <a:rPr lang="ko-KR" altLang="en-US" sz="1300" smtClean="0"/>
              <a:t>연료전지차 등의 그린카의 적절한 재활용에 있다고 할 수 있습니다</a:t>
            </a:r>
            <a:r>
              <a:rPr lang="en-US" altLang="ko-KR" sz="1300" smtClean="0"/>
              <a:t>.</a:t>
            </a:r>
          </a:p>
          <a:p>
            <a:endParaRPr lang="ko-KR" altLang="en-US" sz="1300" smtClean="0"/>
          </a:p>
          <a:p>
            <a:r>
              <a:rPr lang="ko-KR" altLang="en-US" sz="1300" smtClean="0"/>
              <a:t>그린카에는 많은 종류</a:t>
            </a:r>
            <a:r>
              <a:rPr lang="en-US" altLang="ko-KR" sz="1300" smtClean="0"/>
              <a:t>, </a:t>
            </a:r>
            <a:r>
              <a:rPr lang="ko-KR" altLang="en-US" sz="1300" smtClean="0"/>
              <a:t>많은 양의 희소금속과 희토류 금속이 활용됩니다</a:t>
            </a:r>
            <a:r>
              <a:rPr lang="en-US" altLang="ko-KR" sz="1300" smtClean="0"/>
              <a:t>. </a:t>
            </a:r>
            <a:r>
              <a:rPr lang="ko-KR" altLang="en-US" sz="1300" smtClean="0"/>
              <a:t>그러나</a:t>
            </a:r>
            <a:r>
              <a:rPr lang="en-US" altLang="ko-KR" sz="1300" smtClean="0"/>
              <a:t>, </a:t>
            </a:r>
            <a:r>
              <a:rPr lang="ko-KR" altLang="en-US" sz="1300" smtClean="0"/>
              <a:t>이들을 폐자동차로부터 회수하여 재활용하는 기술은 아직 상용화되지 못하고 있는 실정입니다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이들 유가금속을 폐자동차 재활용업계가 적절히 해체</a:t>
            </a:r>
            <a:r>
              <a:rPr lang="en-US" altLang="ko-KR" sz="1300" smtClean="0"/>
              <a:t>/</a:t>
            </a:r>
            <a:r>
              <a:rPr lang="ko-KR" altLang="en-US" sz="1300" smtClean="0"/>
              <a:t>전처리</a:t>
            </a:r>
            <a:r>
              <a:rPr lang="en-US" altLang="ko-KR" sz="1300" smtClean="0"/>
              <a:t>/</a:t>
            </a:r>
            <a:r>
              <a:rPr lang="ko-KR" altLang="en-US" sz="1300" smtClean="0"/>
              <a:t>분리정제하여 최종 재활용하기 위해서는 많은 연구개발과 제조사의 지원이 필요한 실정입니다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희토류의 재활용은 한 국가나</a:t>
            </a:r>
            <a:r>
              <a:rPr lang="en-US" altLang="ko-KR" sz="1300" smtClean="0"/>
              <a:t>, </a:t>
            </a:r>
            <a:r>
              <a:rPr lang="ko-KR" altLang="en-US" sz="1300" smtClean="0"/>
              <a:t>특정 개별기업이 모든 기술을 개발할 수 있는 분야가 아닙니다</a:t>
            </a:r>
            <a:r>
              <a:rPr lang="en-US" altLang="ko-KR" sz="1300" smtClean="0"/>
              <a:t>. </a:t>
            </a:r>
            <a:r>
              <a:rPr lang="ko-KR" altLang="en-US" sz="1300" smtClean="0"/>
              <a:t>우리에게 이러한 기술을 개발할 시간적 여유 또한 충분치 않습니다</a:t>
            </a:r>
            <a:r>
              <a:rPr lang="en-US" altLang="ko-KR" sz="1300" smtClean="0"/>
              <a:t>. 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우리 </a:t>
            </a:r>
            <a:r>
              <a:rPr lang="en-US" altLang="ko-KR" sz="1300" smtClean="0"/>
              <a:t>AAEF </a:t>
            </a:r>
            <a:r>
              <a:rPr lang="ko-KR" altLang="en-US" sz="1300" smtClean="0"/>
              <a:t>포럼의 중요한 이유를 여기에서도 찾을 수 있습니다</a:t>
            </a:r>
            <a:r>
              <a:rPr lang="en-US" altLang="ko-KR" sz="1300" smtClean="0"/>
              <a:t>. </a:t>
            </a:r>
            <a:r>
              <a:rPr lang="ko-KR" altLang="en-US" sz="1300" smtClean="0"/>
              <a:t>자동차 재활용 산업의 생태계와</a:t>
            </a:r>
            <a:r>
              <a:rPr lang="en-US" altLang="ko-KR" sz="1300" smtClean="0"/>
              <a:t>, </a:t>
            </a:r>
            <a:r>
              <a:rPr lang="ko-KR" altLang="en-US" sz="1300" smtClean="0"/>
              <a:t>원동력을 완전히 변화시킬 수 있는 이러한 변화에 대응하기 위해 공동의 노력을 기울여야 합니다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en-US" altLang="ko-KR" sz="1300" smtClean="0"/>
              <a:t>(2</a:t>
            </a:r>
            <a:r>
              <a:rPr lang="ko-KR" altLang="en-US" sz="1300" smtClean="0"/>
              <a:t>분 </a:t>
            </a:r>
            <a:r>
              <a:rPr lang="en-US" altLang="ko-KR" sz="1300" smtClean="0"/>
              <a:t>x 2 = 4</a:t>
            </a:r>
            <a:r>
              <a:rPr lang="ko-KR" altLang="en-US" sz="1300" smtClean="0"/>
              <a:t>분</a:t>
            </a:r>
            <a:r>
              <a:rPr lang="en-US" altLang="ko-KR" sz="1300" smtClean="0"/>
              <a:t>)</a:t>
            </a:r>
            <a:endParaRPr lang="ko-KR" altLang="en-US" sz="1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300" smtClean="0"/>
              <a:t>우리는 많은 노력과 비용을 들여 매년 이러한 행사에 참여하려는 열정을 가지고 있습니다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이러한 노력을 결집하여 보다 구체적이고 실질적인 활동을 수행하는 포럼으로 만들어 가야합니다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r>
              <a:rPr lang="ko-KR" altLang="en-US" sz="1300" smtClean="0"/>
              <a:t>그러기 위해서 매년 중요한 시간을 할애하여 여기에 모이는 우리들은 </a:t>
            </a:r>
            <a:r>
              <a:rPr lang="en-US" altLang="ko-KR" sz="1300" smtClean="0"/>
              <a:t>AAEF</a:t>
            </a:r>
            <a:r>
              <a:rPr lang="ko-KR" altLang="en-US" sz="1300" smtClean="0"/>
              <a:t>를</a:t>
            </a:r>
          </a:p>
          <a:p>
            <a:r>
              <a:rPr lang="en-US" altLang="ko-KR" sz="1300" smtClean="0"/>
              <a:t>- </a:t>
            </a:r>
            <a:r>
              <a:rPr lang="ko-KR" altLang="en-US" sz="1300" smtClean="0"/>
              <a:t>우정의 공간</a:t>
            </a:r>
          </a:p>
          <a:p>
            <a:r>
              <a:rPr lang="en-US" altLang="ko-KR" sz="1300" smtClean="0"/>
              <a:t>- </a:t>
            </a:r>
            <a:r>
              <a:rPr lang="ko-KR" altLang="en-US" sz="1300" smtClean="0"/>
              <a:t>정보의 네트워크</a:t>
            </a:r>
          </a:p>
          <a:p>
            <a:r>
              <a:rPr lang="en-US" altLang="ko-KR" sz="1300" smtClean="0"/>
              <a:t>- </a:t>
            </a:r>
            <a:r>
              <a:rPr lang="ko-KR" altLang="en-US" sz="1300" smtClean="0"/>
              <a:t>연구개발 공동체</a:t>
            </a:r>
          </a:p>
          <a:p>
            <a:r>
              <a:rPr lang="en-US" altLang="ko-KR" sz="1300" smtClean="0"/>
              <a:t>- </a:t>
            </a:r>
            <a:r>
              <a:rPr lang="ko-KR" altLang="en-US" sz="1300" smtClean="0"/>
              <a:t>사업화의 플라자</a:t>
            </a:r>
          </a:p>
          <a:p>
            <a:r>
              <a:rPr lang="ko-KR" altLang="en-US" sz="1300" smtClean="0"/>
              <a:t>로 꾸며나가야 합니다</a:t>
            </a:r>
            <a:r>
              <a:rPr lang="en-US" altLang="ko-KR" sz="1300" smtClean="0"/>
              <a:t>.</a:t>
            </a:r>
            <a:endParaRPr lang="ko-KR" altLang="en-US" sz="1300" smtClean="0"/>
          </a:p>
          <a:p>
            <a:endParaRPr lang="en-US" altLang="ko-KR" sz="1300" smtClean="0"/>
          </a:p>
          <a:p>
            <a:r>
              <a:rPr lang="ko-KR" altLang="en-US" sz="1300" smtClean="0"/>
              <a:t>이러한 방향설정과 로드맵 작성</a:t>
            </a:r>
            <a:r>
              <a:rPr lang="en-US" altLang="ko-KR" sz="1300" smtClean="0"/>
              <a:t>, </a:t>
            </a:r>
            <a:r>
              <a:rPr lang="ko-KR" altLang="en-US" sz="1300" smtClean="0"/>
              <a:t>구체적인 액션플래닝 등을 이번 포럼 기간 중에 실시할 것을 제안하는 바입니다</a:t>
            </a:r>
            <a:r>
              <a:rPr lang="en-US" altLang="ko-KR" sz="1300" smtClean="0"/>
              <a:t>.</a:t>
            </a:r>
          </a:p>
          <a:p>
            <a:endParaRPr lang="en-US" altLang="ko-KR" sz="1300" smtClean="0"/>
          </a:p>
          <a:p>
            <a:r>
              <a:rPr lang="ko-KR" altLang="en-US" sz="1300" smtClean="0"/>
              <a:t>우리의 우정과 지혜를 바탕으로 좋은 결론들을 도출할 수 있기를 바랍니다</a:t>
            </a:r>
            <a:r>
              <a:rPr lang="en-US" altLang="ko-KR" sz="1300" smtClean="0"/>
              <a:t>.</a:t>
            </a:r>
          </a:p>
          <a:p>
            <a:endParaRPr lang="ko-KR" altLang="en-US" sz="1300" smtClean="0"/>
          </a:p>
          <a:p>
            <a:r>
              <a:rPr lang="en-US" altLang="ko-KR" sz="1300" smtClean="0"/>
              <a:t>(1</a:t>
            </a:r>
            <a:r>
              <a:rPr lang="ko-KR" altLang="en-US" sz="1300" smtClean="0"/>
              <a:t>분 </a:t>
            </a:r>
            <a:r>
              <a:rPr lang="en-US" altLang="ko-KR" sz="1300" smtClean="0"/>
              <a:t>x 2 = 2</a:t>
            </a:r>
            <a:r>
              <a:rPr lang="ko-KR" altLang="en-US" sz="1300" smtClean="0"/>
              <a:t>분</a:t>
            </a:r>
            <a:r>
              <a:rPr lang="en-US" altLang="ko-KR" sz="1300" smtClean="0"/>
              <a:t>)</a:t>
            </a:r>
            <a:endParaRPr lang="ko-KR" altLang="en-US" sz="13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500" smtClean="0"/>
              <a:t>감사합니다</a:t>
            </a:r>
            <a:r>
              <a:rPr lang="en-US" altLang="ko-KR" sz="1500" smtClean="0"/>
              <a:t>.</a:t>
            </a:r>
          </a:p>
          <a:p>
            <a:endParaRPr lang="en-US" altLang="ko-KR" sz="1500" smtClean="0"/>
          </a:p>
          <a:p>
            <a:r>
              <a:rPr lang="ko-KR" altLang="en-US" sz="1500" smtClean="0"/>
              <a:t>이번 행사를 끝까지 즐기시고 여러 멤버들과 함께 유익한 시간 가지시기를 바랍니다</a:t>
            </a:r>
            <a:r>
              <a:rPr lang="en-US" altLang="ko-KR" sz="1500" smtClean="0"/>
              <a:t>.</a:t>
            </a:r>
          </a:p>
          <a:p>
            <a:endParaRPr lang="en-US" altLang="ko-KR" sz="1500" smtClean="0"/>
          </a:p>
          <a:p>
            <a:endParaRPr lang="ko-KR" altLang="en-US" sz="15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28C-28BB-4F61-83B2-4A52DC38ABE6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dicalove.com/bbs/revol_getimg.php?id=new_01&amp;no=74515&amp;num=0&amp;fc=e30ca6cdc6101402e86df1d416ee6e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9" name="직사각형 28"/>
          <p:cNvSpPr/>
          <p:nvPr/>
        </p:nvSpPr>
        <p:spPr>
          <a:xfrm>
            <a:off x="5457056" y="5301208"/>
            <a:ext cx="3744416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</a:rPr>
              <a:t>Korea Automotive Recyclers Association</a:t>
            </a:r>
          </a:p>
          <a:p>
            <a:pPr algn="ctr"/>
            <a:endParaRPr lang="en-US" altLang="ko-KR" sz="700" b="1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smtClean="0">
                <a:solidFill>
                  <a:schemeClr val="tx1"/>
                </a:solidFill>
              </a:rPr>
              <a:t>Chairman   </a:t>
            </a:r>
            <a:r>
              <a:rPr lang="en-US" altLang="ko-KR" b="1" smtClean="0">
                <a:solidFill>
                  <a:srgbClr val="0000FF"/>
                </a:solidFill>
              </a:rPr>
              <a:t>Mr. Sanguk Lee</a:t>
            </a:r>
            <a:endParaRPr lang="ko-KR" altLang="en-US" b="1">
              <a:solidFill>
                <a:srgbClr val="0000FF"/>
              </a:solidFill>
            </a:endParaRPr>
          </a:p>
        </p:txBody>
      </p:sp>
      <p:sp>
        <p:nvSpPr>
          <p:cNvPr id="30" name="한쪽 모서리는 잘리고 다른 쪽 모서리는 둥근 사각형 29"/>
          <p:cNvSpPr/>
          <p:nvPr/>
        </p:nvSpPr>
        <p:spPr>
          <a:xfrm>
            <a:off x="1136576" y="1772816"/>
            <a:ext cx="7704856" cy="648072"/>
          </a:xfrm>
          <a:prstGeom prst="snip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Green future of AAEF</a:t>
            </a:r>
            <a:endParaRPr lang="ko-KR" altLang="en-US" sz="2800" b="1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6576" y="1340768"/>
            <a:ext cx="465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/>
              <a:t>5</a:t>
            </a:r>
            <a:r>
              <a:rPr lang="en-US" altLang="ko-KR" b="1" baseline="30000" smtClean="0"/>
              <a:t>th</a:t>
            </a:r>
            <a:r>
              <a:rPr lang="en-US" altLang="ko-KR" b="1" smtClean="0"/>
              <a:t> Asia Automotive Environment Forum</a:t>
            </a:r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1.bp.blogspot.com/_mFR4yxh524o/TS-2Ci8CbEI/AAAAAAAAABI/FdFz5luQxRw/s1600/YumaYogaUnderline.jpg"/>
          <p:cNvPicPr>
            <a:picLocks noChangeAspect="1" noChangeArrowheads="1"/>
          </p:cNvPicPr>
          <p:nvPr/>
        </p:nvPicPr>
        <p:blipFill>
          <a:blip r:embed="rId3" cstate="print"/>
          <a:srcRect l="16667" r="5000"/>
          <a:stretch>
            <a:fillRect/>
          </a:stretch>
        </p:blipFill>
        <p:spPr bwMode="auto">
          <a:xfrm rot="151149" flipH="1">
            <a:off x="209429" y="455110"/>
            <a:ext cx="2305493" cy="458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4488" y="188640"/>
            <a:ext cx="250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Footprints of AAEF</a:t>
            </a:r>
            <a:endParaRPr lang="ko-KR" altLang="en-US" sz="2000" b="1"/>
          </a:p>
        </p:txBody>
      </p:sp>
      <p:pic>
        <p:nvPicPr>
          <p:cNvPr id="7" name="그림 45" descr="SSL2283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0593" y="3892541"/>
            <a:ext cx="2815542" cy="12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46" descr="SSL229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272" y="3908187"/>
            <a:ext cx="2706977" cy="121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47" descr="SSL2299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5958" y="3892541"/>
            <a:ext cx="2605554" cy="12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바탕 화면\포럼사진\김용태부장\DSC01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0592" y="2533528"/>
            <a:ext cx="2022733" cy="12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Administrator\바탕 화면\포럼사진\백지환\SANY00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1891" y="2533528"/>
            <a:ext cx="3852621" cy="12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ministrator\바탕 화면\포럼사진\DSC003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3079" y="2534951"/>
            <a:ext cx="2248433" cy="12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0"/>
          <p:cNvSpPr txBox="1">
            <a:spLocks noChangeArrowheads="1"/>
          </p:cNvSpPr>
          <p:nvPr/>
        </p:nvSpPr>
        <p:spPr bwMode="auto">
          <a:xfrm>
            <a:off x="200472" y="1196752"/>
            <a:ext cx="10081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</a:t>
            </a:r>
            <a:r>
              <a:rPr lang="en-US" altLang="ko-KR" sz="1400" b="1" baseline="30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st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2008</a:t>
            </a:r>
          </a:p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Seoul</a:t>
            </a:r>
            <a:endParaRPr lang="en-US" altLang="ko-KR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92" descr="07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1802" y="1197274"/>
            <a:ext cx="2851253" cy="122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94" descr="11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66306" y="1197274"/>
            <a:ext cx="3462644" cy="122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95" descr="IMG_7268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5908" y="1197274"/>
            <a:ext cx="1814174" cy="122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0"/>
          <p:cNvSpPr txBox="1">
            <a:spLocks noChangeArrowheads="1"/>
          </p:cNvSpPr>
          <p:nvPr/>
        </p:nvSpPr>
        <p:spPr bwMode="auto">
          <a:xfrm>
            <a:off x="200472" y="2533528"/>
            <a:ext cx="10081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</a:t>
            </a:r>
            <a:r>
              <a:rPr lang="en-US" altLang="ko-KR" sz="1400" b="1" baseline="30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nd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2009</a:t>
            </a:r>
          </a:p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Sendai</a:t>
            </a:r>
            <a:endParaRPr lang="en-US" altLang="ko-KR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 Box 110"/>
          <p:cNvSpPr txBox="1">
            <a:spLocks noChangeArrowheads="1"/>
          </p:cNvSpPr>
          <p:nvPr/>
        </p:nvSpPr>
        <p:spPr bwMode="auto">
          <a:xfrm>
            <a:off x="200472" y="3892541"/>
            <a:ext cx="10081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3</a:t>
            </a:r>
            <a:r>
              <a:rPr lang="en-US" altLang="ko-KR" sz="1400" b="1" baseline="30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rd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2010 Shanghai</a:t>
            </a:r>
            <a:endParaRPr lang="en-US" altLang="ko-KR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110"/>
          <p:cNvSpPr txBox="1">
            <a:spLocks noChangeArrowheads="1"/>
          </p:cNvSpPr>
          <p:nvPr/>
        </p:nvSpPr>
        <p:spPr bwMode="auto">
          <a:xfrm>
            <a:off x="200470" y="5230217"/>
            <a:ext cx="1008113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4</a:t>
            </a:r>
            <a:r>
              <a:rPr lang="en-US" altLang="ko-KR" sz="1400" b="1" baseline="30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th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2011</a:t>
            </a:r>
          </a:p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Kuala Lumpur</a:t>
            </a:r>
            <a:endParaRPr lang="en-US" altLang="ko-KR" sz="11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3" cstate="print"/>
          <a:srcRect t="12494" b="22676"/>
          <a:stretch>
            <a:fillRect/>
          </a:stretch>
        </p:blipFill>
        <p:spPr bwMode="auto">
          <a:xfrm>
            <a:off x="1280592" y="5230217"/>
            <a:ext cx="2808312" cy="115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0912" y="5230217"/>
            <a:ext cx="24926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53200" y="5230217"/>
            <a:ext cx="2808312" cy="11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:\PYH2011101910460001300_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648" y="2276872"/>
            <a:ext cx="6350000" cy="3755008"/>
          </a:xfrm>
          <a:prstGeom prst="rect">
            <a:avLst/>
          </a:prstGeom>
          <a:noFill/>
        </p:spPr>
      </p:pic>
      <p:pic>
        <p:nvPicPr>
          <p:cNvPr id="3" name="Picture 4" descr="http://1.bp.blogspot.com/_mFR4yxh524o/TS-2Ci8CbEI/AAAAAAAAABI/FdFz5luQxRw/s1600/YumaYogaUnderline.jpg"/>
          <p:cNvPicPr>
            <a:picLocks noChangeAspect="1" noChangeArrowheads="1"/>
          </p:cNvPicPr>
          <p:nvPr/>
        </p:nvPicPr>
        <p:blipFill>
          <a:blip r:embed="rId4" cstate="print"/>
          <a:srcRect l="16667" r="5000"/>
          <a:stretch>
            <a:fillRect/>
          </a:stretch>
        </p:blipFill>
        <p:spPr bwMode="auto">
          <a:xfrm rot="151149" flipH="1">
            <a:off x="209429" y="455110"/>
            <a:ext cx="2305493" cy="458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4488" y="188640"/>
            <a:ext cx="343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Activity for 95% recycling</a:t>
            </a:r>
            <a:endParaRPr lang="ko-KR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1.bp.blogspot.com/_mFR4yxh524o/TS-2Ci8CbEI/AAAAAAAAABI/FdFz5luQxRw/s1600/YumaYogaUnderline.jpg"/>
          <p:cNvPicPr>
            <a:picLocks noChangeAspect="1" noChangeArrowheads="1"/>
          </p:cNvPicPr>
          <p:nvPr/>
        </p:nvPicPr>
        <p:blipFill>
          <a:blip r:embed="rId3" cstate="print"/>
          <a:srcRect l="16667" r="5000"/>
          <a:stretch>
            <a:fillRect/>
          </a:stretch>
        </p:blipFill>
        <p:spPr bwMode="auto">
          <a:xfrm rot="151149" flipH="1">
            <a:off x="209429" y="455110"/>
            <a:ext cx="2305493" cy="458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4488" y="188640"/>
            <a:ext cx="418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Environment Friendly Recycling</a:t>
            </a:r>
            <a:endParaRPr lang="ko-KR" altLang="en-US" sz="2000" b="1"/>
          </a:p>
        </p:txBody>
      </p:sp>
      <p:sp>
        <p:nvSpPr>
          <p:cNvPr id="5" name="직사각형 4"/>
          <p:cNvSpPr/>
          <p:nvPr/>
        </p:nvSpPr>
        <p:spPr>
          <a:xfrm>
            <a:off x="704528" y="1340768"/>
            <a:ext cx="2304256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Fluid recycling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584848" y="1340768"/>
            <a:ext cx="2304256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Coolant treatment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465168" y="1340768"/>
            <a:ext cx="2304256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ASR recycling</a:t>
            </a:r>
            <a:endParaRPr lang="ko-KR" altLang="en-US"/>
          </a:p>
        </p:txBody>
      </p:sp>
      <p:pic>
        <p:nvPicPr>
          <p:cNvPr id="9" name="그림 8" descr="샘플4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5188" y="3501008"/>
            <a:ext cx="1944216" cy="144016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Users\JHW-AE\Documents\4기술및설비\실험자료\ASR\차피파쇄-경한\P1050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188" y="1916831"/>
            <a:ext cx="1944216" cy="144016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I:\DCIM\Camera\2012-09-25 13.55.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5188" y="5085184"/>
            <a:ext cx="1944216" cy="1440161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C:\Users\JHW-AE\Documents\4기술및설비\냉매회수\냉매재생\2012-04-06 10.35.57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4976" y="5085184"/>
            <a:ext cx="1944000" cy="144000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C:\Users\JHW-AE\Documents\4기술및설비\냉매회수\냉매이송장치\냉매이송기 설치 020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4976" y="3501008"/>
            <a:ext cx="1944000" cy="144000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 descr="20120911_091022.jpg"/>
          <p:cNvPicPr preferRelativeResize="0">
            <a:picLocks/>
          </p:cNvPicPr>
          <p:nvPr/>
        </p:nvPicPr>
        <p:blipFill>
          <a:blip r:embed="rId9" cstate="print"/>
          <a:srcRect l="9665" r="15578"/>
          <a:stretch>
            <a:fillRect/>
          </a:stretch>
        </p:blipFill>
        <p:spPr>
          <a:xfrm>
            <a:off x="3764976" y="1916831"/>
            <a:ext cx="1944000" cy="144000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100_5515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4656" y="1916831"/>
            <a:ext cx="1944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100_5284.JPG"/>
          <p:cNvPicPr preferRelativeResize="0"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4656" y="3501008"/>
            <a:ext cx="1944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4" name="Picture 2" descr="http://www.kleankorea.co.kr/img/02_bus/02_img_04.gif"/>
          <p:cNvPicPr preferRelativeResize="0">
            <a:picLocks noChangeArrowheads="1"/>
          </p:cNvPicPr>
          <p:nvPr/>
        </p:nvPicPr>
        <p:blipFill>
          <a:blip r:embed="rId12" cstate="print"/>
          <a:srcRect l="61384" t="24000" r="2001" b="49819"/>
          <a:stretch>
            <a:fillRect/>
          </a:stretch>
        </p:blipFill>
        <p:spPr bwMode="auto">
          <a:xfrm>
            <a:off x="884656" y="5085184"/>
            <a:ext cx="1944000" cy="14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_mFR4yxh524o/TS-2Ci8CbEI/AAAAAAAAABI/FdFz5luQxRw/s1600/YumaYogaUnderline.jpg"/>
          <p:cNvPicPr>
            <a:picLocks noChangeAspect="1" noChangeArrowheads="1"/>
          </p:cNvPicPr>
          <p:nvPr/>
        </p:nvPicPr>
        <p:blipFill>
          <a:blip r:embed="rId3" cstate="print"/>
          <a:srcRect l="16667" r="5000"/>
          <a:stretch>
            <a:fillRect/>
          </a:stretch>
        </p:blipFill>
        <p:spPr bwMode="auto">
          <a:xfrm rot="151149" flipH="1">
            <a:off x="209429" y="455110"/>
            <a:ext cx="2305493" cy="458246"/>
          </a:xfrm>
          <a:prstGeom prst="rect">
            <a:avLst/>
          </a:prstGeom>
          <a:noFill/>
        </p:spPr>
      </p:pic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560512" y="908720"/>
          <a:ext cx="9001000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64196"/>
                <a:gridCol w="1764196"/>
                <a:gridCol w="1764196"/>
                <a:gridCol w="1764196"/>
              </a:tblGrid>
              <a:tr h="437766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solidFill>
                            <a:schemeClr val="tx1"/>
                          </a:solidFill>
                        </a:rPr>
                        <a:t>Dismantling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solidFill>
                            <a:schemeClr val="tx1"/>
                          </a:solidFill>
                        </a:rPr>
                        <a:t>Transportation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en-US" altLang="ko-KR" sz="1600" baseline="0" smtClean="0">
                          <a:solidFill>
                            <a:schemeClr val="tx1"/>
                          </a:solidFill>
                        </a:rPr>
                        <a:t> recycling</a:t>
                      </a:r>
                      <a:endParaRPr lang="ko-KR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7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i="1" smtClean="0">
                          <a:solidFill>
                            <a:schemeClr val="tx1"/>
                          </a:solidFill>
                        </a:rPr>
                        <a:t>Plastics</a:t>
                      </a:r>
                      <a:endParaRPr lang="ko-KR" altLang="en-US" sz="20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7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i="1" smtClean="0">
                          <a:solidFill>
                            <a:schemeClr val="tx1"/>
                          </a:solidFill>
                        </a:rPr>
                        <a:t>Rubber</a:t>
                      </a:r>
                      <a:endParaRPr lang="ko-KR" altLang="en-US" sz="20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7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i="1" smtClean="0">
                          <a:solidFill>
                            <a:schemeClr val="tx1"/>
                          </a:solidFill>
                        </a:rPr>
                        <a:t>Glass</a:t>
                      </a:r>
                      <a:endParaRPr lang="ko-KR" altLang="en-US" sz="20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7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i="1" smtClean="0">
                          <a:solidFill>
                            <a:schemeClr val="tx1"/>
                          </a:solidFill>
                        </a:rPr>
                        <a:t>Seat sponge</a:t>
                      </a:r>
                      <a:endParaRPr lang="ko-KR" altLang="en-US" sz="20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3" descr="C:\Users\JHW-AE\Documents\4기술및설비\국외기술\주은복\2006-11 청정\말싸\Maltha21_061121(PVB선별)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8743" y="4045908"/>
            <a:ext cx="1610761" cy="1167802"/>
          </a:xfrm>
          <a:prstGeom prst="rect">
            <a:avLst/>
          </a:prstGeom>
          <a:noFill/>
        </p:spPr>
      </p:pic>
      <p:pic>
        <p:nvPicPr>
          <p:cNvPr id="3" name="Picture 2" descr="C:\Users\JHW-AE\Documents\4기술및설비\국외기술\주은복\2006-11 청정\말싸\Maltha14_061121(레이져선별)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408" y="4045908"/>
            <a:ext cx="1610761" cy="1167802"/>
          </a:xfrm>
          <a:prstGeom prst="rect">
            <a:avLst/>
          </a:prstGeom>
          <a:noFill/>
        </p:spPr>
      </p:pic>
      <p:pic>
        <p:nvPicPr>
          <p:cNvPr id="4" name="Picture 10" descr="http://www.tyreshred.co.nz/rubberchipcubicmtr1.jpg"/>
          <p:cNvPicPr preferRelativeResize="0">
            <a:picLocks noChangeArrowheads="1"/>
          </p:cNvPicPr>
          <p:nvPr/>
        </p:nvPicPr>
        <p:blipFill>
          <a:blip r:embed="rId6" cstate="print"/>
          <a:srcRect t="3091"/>
          <a:stretch>
            <a:fillRect/>
          </a:stretch>
        </p:blipFill>
        <p:spPr bwMode="auto">
          <a:xfrm>
            <a:off x="6111408" y="2734273"/>
            <a:ext cx="1610761" cy="1167802"/>
          </a:xfrm>
          <a:prstGeom prst="rect">
            <a:avLst/>
          </a:prstGeom>
          <a:noFill/>
        </p:spPr>
      </p:pic>
      <p:pic>
        <p:nvPicPr>
          <p:cNvPr id="5" name="Picture 6" descr="C:\Users\JHW-AE\Pictures\Gal_tap\2012-04-04 16.17.25.jpg"/>
          <p:cNvPicPr preferRelativeResize="0">
            <a:picLocks noChangeArrowheads="1"/>
          </p:cNvPicPr>
          <p:nvPr/>
        </p:nvPicPr>
        <p:blipFill>
          <a:blip r:embed="rId7" cstate="print"/>
          <a:srcRect r="14515"/>
          <a:stretch>
            <a:fillRect/>
          </a:stretch>
        </p:blipFill>
        <p:spPr bwMode="auto">
          <a:xfrm>
            <a:off x="4344072" y="1422638"/>
            <a:ext cx="1610761" cy="1167802"/>
          </a:xfrm>
          <a:prstGeom prst="rect">
            <a:avLst/>
          </a:prstGeom>
          <a:noFill/>
        </p:spPr>
      </p:pic>
      <p:pic>
        <p:nvPicPr>
          <p:cNvPr id="6" name="Picture 6" descr="사진 040"/>
          <p:cNvPicPr preferRelativeResize="0">
            <a:picLocks noChangeArrowheads="1"/>
          </p:cNvPicPr>
          <p:nvPr/>
        </p:nvPicPr>
        <p:blipFill>
          <a:blip r:embed="rId8" cstate="print"/>
          <a:srcRect t="3928" b="12725"/>
          <a:stretch>
            <a:fillRect/>
          </a:stretch>
        </p:blipFill>
        <p:spPr bwMode="auto">
          <a:xfrm>
            <a:off x="6111408" y="5357542"/>
            <a:ext cx="1610761" cy="11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사진 046"/>
          <p:cNvPicPr preferRelativeResize="0">
            <a:picLocks noChangeArrowheads="1"/>
          </p:cNvPicPr>
          <p:nvPr/>
        </p:nvPicPr>
        <p:blipFill>
          <a:blip r:embed="rId9" cstate="print"/>
          <a:srcRect t="5660" b="13206"/>
          <a:stretch>
            <a:fillRect/>
          </a:stretch>
        </p:blipFill>
        <p:spPr bwMode="auto">
          <a:xfrm>
            <a:off x="7878743" y="5357542"/>
            <a:ext cx="1610761" cy="11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IMG398.jpg"/>
          <p:cNvPicPr preferRelativeResize="0">
            <a:picLocks/>
          </p:cNvPicPr>
          <p:nvPr/>
        </p:nvPicPr>
        <p:blipFill>
          <a:blip r:embed="rId10" cstate="print"/>
          <a:srcRect t="24800" b="24800"/>
          <a:stretch>
            <a:fillRect/>
          </a:stretch>
        </p:blipFill>
        <p:spPr bwMode="auto">
          <a:xfrm>
            <a:off x="4344072" y="2734273"/>
            <a:ext cx="1610761" cy="11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image.made-in-china.com/2f0j00nMATpCVklcib/Plastic-Weather-Strip-HMJ-009-.jpg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78743" y="2734273"/>
            <a:ext cx="1610761" cy="1167802"/>
          </a:xfrm>
          <a:prstGeom prst="rect">
            <a:avLst/>
          </a:prstGeom>
          <a:noFill/>
        </p:spPr>
      </p:pic>
      <p:pic>
        <p:nvPicPr>
          <p:cNvPr id="10" name="_x139745720" descr="EMB00001af078a9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408" y="1422638"/>
            <a:ext cx="1610761" cy="1167802"/>
          </a:xfrm>
          <a:prstGeom prst="rect">
            <a:avLst/>
          </a:prstGeom>
          <a:noFill/>
        </p:spPr>
      </p:pic>
      <p:pic>
        <p:nvPicPr>
          <p:cNvPr id="11" name="_x139569248" descr="EMB00001af078a5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78743" y="1422638"/>
            <a:ext cx="1610761" cy="1167802"/>
          </a:xfrm>
          <a:prstGeom prst="rect">
            <a:avLst/>
          </a:prstGeom>
          <a:noFill/>
        </p:spPr>
      </p:pic>
      <p:pic>
        <p:nvPicPr>
          <p:cNvPr id="12" name="Picture 6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736" y="2734273"/>
            <a:ext cx="1610761" cy="1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422638"/>
            <a:ext cx="1610761" cy="1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072" y="5357542"/>
            <a:ext cx="1610761" cy="1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072" y="4045908"/>
            <a:ext cx="1610761" cy="1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736" y="5357542"/>
            <a:ext cx="1610761" cy="1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736" y="4045908"/>
            <a:ext cx="1610761" cy="1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4488" y="188640"/>
            <a:ext cx="3634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Resources for 95% recycling</a:t>
            </a:r>
            <a:endParaRPr lang="ko-KR" altLang="en-US" sz="2000" b="1"/>
          </a:p>
        </p:txBody>
      </p:sp>
      <p:sp>
        <p:nvSpPr>
          <p:cNvPr id="32" name="이등변 삼각형 31"/>
          <p:cNvSpPr/>
          <p:nvPr/>
        </p:nvSpPr>
        <p:spPr>
          <a:xfrm rot="5400000">
            <a:off x="4178936" y="1034736"/>
            <a:ext cx="180000" cy="2160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 rot="5400000">
            <a:off x="5979112" y="1034736"/>
            <a:ext cx="180000" cy="2160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/>
          <p:cNvSpPr/>
          <p:nvPr/>
        </p:nvSpPr>
        <p:spPr>
          <a:xfrm rot="5400000">
            <a:off x="7707304" y="1034736"/>
            <a:ext cx="180000" cy="2160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_mFR4yxh524o/TS-2Ci8CbEI/AAAAAAAAABI/FdFz5luQxRw/s1600/YumaYogaUnderline.jpg"/>
          <p:cNvPicPr>
            <a:picLocks noChangeAspect="1" noChangeArrowheads="1"/>
          </p:cNvPicPr>
          <p:nvPr/>
        </p:nvPicPr>
        <p:blipFill>
          <a:blip r:embed="rId3" cstate="print"/>
          <a:srcRect l="16667" r="5000"/>
          <a:stretch>
            <a:fillRect/>
          </a:stretch>
        </p:blipFill>
        <p:spPr bwMode="auto">
          <a:xfrm rot="151149" flipH="1">
            <a:off x="209429" y="455110"/>
            <a:ext cx="2305493" cy="458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4488" y="188640"/>
            <a:ext cx="331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Recycling of GREEN CARs</a:t>
            </a:r>
            <a:endParaRPr lang="ko-KR" altLang="en-US" sz="2000" b="1"/>
          </a:p>
        </p:txBody>
      </p:sp>
      <p:grpSp>
        <p:nvGrpSpPr>
          <p:cNvPr id="13" name="그룹 12"/>
          <p:cNvGrpSpPr/>
          <p:nvPr/>
        </p:nvGrpSpPr>
        <p:grpSpPr>
          <a:xfrm>
            <a:off x="559743" y="1438280"/>
            <a:ext cx="8641729" cy="2253015"/>
            <a:chOff x="559743" y="1412329"/>
            <a:chExt cx="7075487" cy="1844675"/>
          </a:xfrm>
        </p:grpSpPr>
        <p:pic>
          <p:nvPicPr>
            <p:cNvPr id="5" name="Picture 2" descr="http://blog.hyundai.com/Siteupload/blogimg/아반떼~20.JPG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 l="7437" r="13223"/>
            <a:stretch>
              <a:fillRect/>
            </a:stretch>
          </p:blipFill>
          <p:spPr bwMode="auto">
            <a:xfrm>
              <a:off x="559743" y="1412329"/>
              <a:ext cx="2005012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picture of neodymium"/>
            <p:cNvPicPr>
              <a:picLocks noChangeAspect="1" noChangeArrowheads="1"/>
            </p:cNvPicPr>
            <p:nvPr/>
          </p:nvPicPr>
          <p:blipFill>
            <a:blip r:embed="rId5" cstate="print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3152130" y="1412329"/>
              <a:ext cx="1849438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오른쪽 화살표 6"/>
            <p:cNvSpPr/>
            <p:nvPr/>
          </p:nvSpPr>
          <p:spPr>
            <a:xfrm>
              <a:off x="2648893" y="2060029"/>
              <a:ext cx="431800" cy="3603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8" name="Picture 4" descr="http://static1.nagi.ee/i/p/843/21/21080275edacf2_l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73080" y="1556792"/>
              <a:ext cx="1962150" cy="147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오른쪽 화살표 8"/>
            <p:cNvSpPr/>
            <p:nvPr/>
          </p:nvSpPr>
          <p:spPr>
            <a:xfrm>
              <a:off x="5096818" y="2060029"/>
              <a:ext cx="431800" cy="3603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10" name="Picture 4" descr="http://www.cleanmpg.com/photos/data/500/Cylindrical_cell_pa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5356" y="450912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4" descr="\\Ls-vlb3c\arc\신규item\리튬이온배터리\리튬이온배터리(소나타)분해사진(110822)\쏘나타리튬이온배터리_48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032" y="4509120"/>
            <a:ext cx="2664296" cy="1944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 descr="http://www.darkgovernment.com/news/wp-content/uploads/2010/08/rare-earth-element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3200" y="4293096"/>
            <a:ext cx="2520077" cy="2329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560512" y="1052736"/>
            <a:ext cx="259228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Rare earth magnets</a:t>
            </a: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60512" y="3933056"/>
            <a:ext cx="2592288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Li, Ni battery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_mFR4yxh524o/TS-2Ci8CbEI/AAAAAAAAABI/FdFz5luQxRw/s1600/YumaYogaUnderline.jpg"/>
          <p:cNvPicPr>
            <a:picLocks noChangeAspect="1" noChangeArrowheads="1"/>
          </p:cNvPicPr>
          <p:nvPr/>
        </p:nvPicPr>
        <p:blipFill>
          <a:blip r:embed="rId3" cstate="print"/>
          <a:srcRect l="16667" r="5000"/>
          <a:stretch>
            <a:fillRect/>
          </a:stretch>
        </p:blipFill>
        <p:spPr bwMode="auto">
          <a:xfrm rot="151149" flipH="1">
            <a:off x="209429" y="455110"/>
            <a:ext cx="2305493" cy="458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4488" y="188640"/>
            <a:ext cx="284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/>
              <a:t>Green Future of AAEF</a:t>
            </a:r>
            <a:endParaRPr lang="ko-KR" altLang="en-US" sz="2000" b="1"/>
          </a:p>
        </p:txBody>
      </p:sp>
      <p:sp>
        <p:nvSpPr>
          <p:cNvPr id="4" name="TextBox 3"/>
          <p:cNvSpPr txBox="1"/>
          <p:nvPr/>
        </p:nvSpPr>
        <p:spPr>
          <a:xfrm>
            <a:off x="992560" y="2132856"/>
            <a:ext cx="8769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lnSpc>
                <a:spcPct val="150000"/>
              </a:lnSpc>
              <a:buSzPct val="75000"/>
              <a:buFont typeface="Wingdings" pitchFamily="2" charset="2"/>
              <a:buChar char="l"/>
            </a:pPr>
            <a:r>
              <a:rPr lang="en-US" altLang="ko-KR" sz="3200" b="1" smtClean="0"/>
              <a:t>Friendship Hall : strengthen of membership and loyalty</a:t>
            </a:r>
          </a:p>
          <a:p>
            <a:pPr marL="444500" indent="-444500">
              <a:lnSpc>
                <a:spcPct val="150000"/>
              </a:lnSpc>
              <a:buSzPct val="75000"/>
              <a:buFont typeface="Wingdings" pitchFamily="2" charset="2"/>
              <a:buChar char="l"/>
            </a:pPr>
            <a:r>
              <a:rPr lang="en-US" altLang="ko-KR" sz="3200" b="1" smtClean="0"/>
              <a:t>Information Network : SNS and webpage</a:t>
            </a:r>
          </a:p>
          <a:p>
            <a:pPr marL="444500" indent="-444500">
              <a:lnSpc>
                <a:spcPct val="150000"/>
              </a:lnSpc>
              <a:buSzPct val="75000"/>
              <a:buFont typeface="Wingdings" pitchFamily="2" charset="2"/>
              <a:buChar char="l"/>
            </a:pPr>
            <a:r>
              <a:rPr lang="en-US" altLang="ko-KR" sz="3200" b="1" smtClean="0"/>
              <a:t>Research Community : Joint research</a:t>
            </a:r>
          </a:p>
          <a:p>
            <a:pPr marL="444500" indent="-444500">
              <a:lnSpc>
                <a:spcPct val="150000"/>
              </a:lnSpc>
              <a:buSzPct val="75000"/>
              <a:buFont typeface="Wingdings" pitchFamily="2" charset="2"/>
              <a:buChar char="l"/>
            </a:pPr>
            <a:r>
              <a:rPr lang="en-US" altLang="ko-KR" sz="3200" b="1" smtClean="0"/>
              <a:t>Business Plaza : Business department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504" y="1124744"/>
            <a:ext cx="3823354" cy="896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4500" indent="-444500">
              <a:lnSpc>
                <a:spcPct val="150000"/>
              </a:lnSpc>
              <a:buSzPct val="75000"/>
              <a:buFont typeface="Wingdings" pitchFamily="2" charset="2"/>
              <a:buChar char="v"/>
            </a:pPr>
            <a:r>
              <a:rPr lang="en-US" altLang="ko-KR" sz="4000" b="1" smtClean="0"/>
              <a:t>Role of AAEF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6496" y="1052736"/>
            <a:ext cx="3263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077" y="879078"/>
            <a:ext cx="61424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2400" b="1" baseline="30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th</a:t>
            </a:r>
            <a:r>
              <a:rPr kumimoji="0" lang="en-US" altLang="ko-KR" sz="24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Asia Automotive Environment Forum</a:t>
            </a:r>
            <a:endParaRPr kumimoji="0" lang="ko-KR" alt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5022" y="1628998"/>
            <a:ext cx="5823902" cy="40429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Thank </a:t>
            </a:r>
            <a:r>
              <a:rPr lang="en-US" altLang="ko-KR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you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!                           </a:t>
            </a:r>
            <a:r>
              <a:rPr lang="en-US" altLang="ko-KR" sz="20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Austrailia and USA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ko-KR" altLang="en-US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謝謝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                         China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ja-JP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ありがとう ございま</a:t>
            </a:r>
            <a:r>
              <a:rPr lang="ja-JP" altLang="en-US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す</a:t>
            </a:r>
            <a:r>
              <a:rPr lang="en-US" altLang="ja-JP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Japan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감사합니다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                Korea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Terima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2400" b="1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Kashi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         Malaysia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Баярлалаа!               Mongolia</a:t>
            </a:r>
          </a:p>
          <a:p>
            <a:pPr>
              <a:lnSpc>
                <a:spcPct val="130000"/>
              </a:lnSpc>
              <a:defRPr/>
            </a:pPr>
            <a:r>
              <a:rPr lang="th-TH" altLang="ko-KR" sz="32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Cordia New" pitchFamily="34" charset="-34"/>
              </a:rPr>
              <a:t>ขอบคุณ</a:t>
            </a:r>
            <a:r>
              <a:rPr lang="en-US" altLang="ko-KR" sz="32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         </a:t>
            </a:r>
            <a:r>
              <a:rPr lang="en-US" altLang="ko-KR" sz="20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Thai</a:t>
            </a:r>
            <a:r>
              <a:rPr lang="en-US" altLang="ko-KR" sz="32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lnSpc>
                <a:spcPct val="130000"/>
              </a:lnSpc>
              <a:defRPr/>
            </a:pPr>
            <a:r>
              <a:rPr lang="vi-VN" altLang="ko-KR" sz="2400" b="1" smtClean="0">
                <a:solidFill>
                  <a:schemeClr val="bg1">
                    <a:lumMod val="65000"/>
                  </a:schemeClr>
                </a:solidFill>
              </a:rPr>
              <a:t>Cảm ơn bạn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</a:rPr>
              <a:t>.               Vietnam</a:t>
            </a:r>
            <a:endParaRPr lang="ko-KR" altLang="en-US" sz="2400" b="1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4가로기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A4가로기본</Template>
  <TotalTime>3546</TotalTime>
  <Words>1001</Words>
  <Application>Microsoft Office PowerPoint</Application>
  <PresentationFormat>A4 용지(210x297mm)</PresentationFormat>
  <Paragraphs>130</Paragraphs>
  <Slides>8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A4가로기본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JHW-AE</dc:creator>
  <cp:lastModifiedBy>JHW-AE</cp:lastModifiedBy>
  <cp:revision>8</cp:revision>
  <dcterms:created xsi:type="dcterms:W3CDTF">2012-11-24T07:11:09Z</dcterms:created>
  <dcterms:modified xsi:type="dcterms:W3CDTF">2012-11-28T00:11:16Z</dcterms:modified>
</cp:coreProperties>
</file>