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58" r:id="rId4"/>
    <p:sldId id="280" r:id="rId5"/>
    <p:sldId id="276" r:id="rId6"/>
    <p:sldId id="279" r:id="rId7"/>
    <p:sldId id="259" r:id="rId8"/>
    <p:sldId id="284" r:id="rId9"/>
    <p:sldId id="283" r:id="rId10"/>
    <p:sldId id="260" r:id="rId11"/>
    <p:sldId id="262" r:id="rId12"/>
    <p:sldId id="263" r:id="rId13"/>
    <p:sldId id="264" r:id="rId14"/>
    <p:sldId id="265" r:id="rId15"/>
    <p:sldId id="266" r:id="rId16"/>
    <p:sldId id="271" r:id="rId17"/>
    <p:sldId id="267" r:id="rId18"/>
    <p:sldId id="274" r:id="rId19"/>
    <p:sldId id="278" r:id="rId20"/>
    <p:sldId id="272" r:id="rId21"/>
    <p:sldId id="273" r:id="rId22"/>
    <p:sldId id="277" r:id="rId23"/>
  </p:sldIdLst>
  <p:sldSz cx="9906000" cy="6858000" type="A4"/>
  <p:notesSz cx="6867525" cy="9993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30" autoAdjust="0"/>
  </p:normalViewPr>
  <p:slideViewPr>
    <p:cSldViewPr>
      <p:cViewPr>
        <p:scale>
          <a:sx n="90" d="100"/>
          <a:sy n="90" d="100"/>
        </p:scale>
        <p:origin x="-1992" y="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A9F2B-3DFD-4651-9E66-355EDBE26A88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749300"/>
            <a:ext cx="5413375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46625"/>
            <a:ext cx="5492750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A8DA-6689-4AAA-8742-32D6FB44D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제</a:t>
            </a:r>
            <a:r>
              <a:rPr lang="en-US" altLang="ko-KR" smtClean="0"/>
              <a:t>5</a:t>
            </a:r>
            <a:r>
              <a:rPr lang="ko-KR" altLang="en-US" smtClean="0"/>
              <a:t>차 </a:t>
            </a:r>
            <a:r>
              <a:rPr lang="en-US" altLang="ko-KR" smtClean="0"/>
              <a:t>AAEF </a:t>
            </a:r>
            <a:r>
              <a:rPr lang="ko-KR" altLang="en-US" smtClean="0"/>
              <a:t>포럼에 참석하신 여러분</a:t>
            </a:r>
            <a:r>
              <a:rPr lang="en-US" altLang="ko-KR" smtClean="0"/>
              <a:t>, </a:t>
            </a:r>
            <a:r>
              <a:rPr lang="ko-KR" altLang="en-US" smtClean="0"/>
              <a:t>안녕하히</a:t>
            </a:r>
            <a:r>
              <a:rPr lang="en-US" altLang="ko-KR" smtClean="0"/>
              <a:t> </a:t>
            </a:r>
            <a:r>
              <a:rPr lang="ko-KR" altLang="en-US" smtClean="0"/>
              <a:t>주무셨습니까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곤니찌와</a:t>
            </a:r>
            <a:r>
              <a:rPr lang="en-US" altLang="ko-KR" smtClean="0"/>
              <a:t>! / </a:t>
            </a:r>
            <a:r>
              <a:rPr lang="ko-KR" altLang="en-US" smtClean="0"/>
              <a:t>니이 하오 마</a:t>
            </a:r>
            <a:r>
              <a:rPr lang="en-US" altLang="ko-KR" smtClean="0"/>
              <a:t>? / </a:t>
            </a:r>
            <a:r>
              <a:rPr lang="ko-KR" altLang="en-US" smtClean="0"/>
              <a:t>슬라맛빠기 </a:t>
            </a:r>
            <a:r>
              <a:rPr lang="en-US" altLang="ko-KR" smtClean="0"/>
              <a:t>/ Good morning!</a:t>
            </a:r>
          </a:p>
          <a:p>
            <a:endParaRPr lang="en-US" altLang="ko-KR" smtClean="0"/>
          </a:p>
          <a:p>
            <a:r>
              <a:rPr lang="ko-KR" altLang="en-US" smtClean="0"/>
              <a:t>이런 훌륭한 행사를 준비하시고 저희를 초대해 주신 </a:t>
            </a:r>
            <a:r>
              <a:rPr lang="ko-KR" altLang="en-US" smtClean="0"/>
              <a:t>호주 자동차재활용협회인 </a:t>
            </a:r>
            <a:r>
              <a:rPr lang="en-US" altLang="ko-KR" smtClean="0"/>
              <a:t>ARAA</a:t>
            </a:r>
            <a:r>
              <a:rPr lang="ko-KR" altLang="en-US" smtClean="0"/>
              <a:t>의 </a:t>
            </a:r>
            <a:r>
              <a:rPr lang="en-US" altLang="ko-KR" smtClean="0"/>
              <a:t>Mr. </a:t>
            </a:r>
            <a:r>
              <a:rPr lang="ko-KR" altLang="en-US" smtClean="0"/>
              <a:t>마이클 써드 회장님과</a:t>
            </a:r>
            <a:r>
              <a:rPr lang="en-US" altLang="ko-KR" smtClean="0"/>
              <a:t>, </a:t>
            </a:r>
            <a:r>
              <a:rPr lang="ko-KR" altLang="en-US" smtClean="0"/>
              <a:t>닥터 데이빗 놀란께 먼저 감사의 인사를 드립니다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알고는 있었지만 와서보니</a:t>
            </a:r>
            <a:r>
              <a:rPr lang="en-US" altLang="ko-KR" smtClean="0"/>
              <a:t>,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브리스번과 </a:t>
            </a:r>
            <a:r>
              <a:rPr lang="ko-KR" altLang="en-US" baseline="0" smtClean="0"/>
              <a:t>골드코스트는 정말 아름다운 곳이고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이런 곳에서 행사를 치르게 된 것이 무척 행복합니다</a:t>
            </a:r>
            <a:r>
              <a:rPr lang="en-US" altLang="ko-KR" baseline="0" smtClean="0"/>
              <a:t>..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저는 오늘 우리 </a:t>
            </a:r>
            <a:r>
              <a:rPr lang="en-US" altLang="ko-KR" baseline="0" smtClean="0"/>
              <a:t>AAEF</a:t>
            </a:r>
            <a:r>
              <a:rPr lang="ko-KR" altLang="en-US" baseline="0" smtClean="0"/>
              <a:t>의 최초 제안자이자 </a:t>
            </a:r>
            <a:r>
              <a:rPr lang="ko-KR" altLang="en-US" baseline="0" smtClean="0"/>
              <a:t>발기인로서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우리 포럼의 나아갈 길과 방향성에 </a:t>
            </a:r>
            <a:r>
              <a:rPr lang="ko-KR" altLang="en-US" baseline="0" smtClean="0"/>
              <a:t>대해 </a:t>
            </a:r>
            <a:r>
              <a:rPr lang="ko-KR" altLang="en-US" baseline="0" smtClean="0"/>
              <a:t>제안을 하고자 합니다</a:t>
            </a:r>
            <a:r>
              <a:rPr lang="en-US" altLang="ko-KR" baseline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AAEF</a:t>
            </a:r>
            <a:r>
              <a:rPr lang="ko-KR" altLang="en-US" smtClean="0"/>
              <a:t>를 핵심 </a:t>
            </a:r>
            <a:r>
              <a:rPr lang="en-US" altLang="ko-KR" smtClean="0"/>
              <a:t>DNA</a:t>
            </a:r>
            <a:r>
              <a:rPr lang="ko-KR" altLang="en-US" smtClean="0"/>
              <a:t>로 하여 구성되는 </a:t>
            </a:r>
            <a:r>
              <a:rPr lang="en-US" altLang="ko-KR" smtClean="0"/>
              <a:t>AARN</a:t>
            </a:r>
            <a:r>
              <a:rPr lang="ko-KR" altLang="en-US" smtClean="0"/>
              <a:t>은 다른 대륙의 자동차 재활용 네트워크와 활발하게 교류하여야 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미국과 캐나다</a:t>
            </a:r>
            <a:r>
              <a:rPr lang="en-US" altLang="ko-KR" smtClean="0"/>
              <a:t>, </a:t>
            </a:r>
            <a:r>
              <a:rPr lang="ko-KR" altLang="en-US" smtClean="0"/>
              <a:t>남미 국가들</a:t>
            </a:r>
            <a:r>
              <a:rPr lang="en-US" altLang="ko-KR" smtClean="0"/>
              <a:t>, </a:t>
            </a:r>
            <a:r>
              <a:rPr lang="ko-KR" altLang="en-US" smtClean="0"/>
              <a:t>그리고 유럽연합 회원국가에 이미 형성되어 있는 여러 네트워크들과 교류하여 네트워크를 확장해 나가야 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en-US" altLang="ko-KR" smtClean="0"/>
              <a:t>(30</a:t>
            </a:r>
            <a:r>
              <a:rPr lang="ko-KR" altLang="en-US" smtClean="0"/>
              <a:t>초 </a:t>
            </a:r>
            <a:r>
              <a:rPr lang="en-US" altLang="ko-KR" smtClean="0"/>
              <a:t>x 2 = 1</a:t>
            </a:r>
            <a:r>
              <a:rPr lang="ko-KR" altLang="en-US" smtClean="0"/>
              <a:t>분</a:t>
            </a:r>
            <a:r>
              <a:rPr lang="en-US" altLang="ko-KR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이러한 </a:t>
            </a:r>
            <a:r>
              <a:rPr lang="en-US" altLang="ko-KR" smtClean="0"/>
              <a:t>AARN</a:t>
            </a:r>
            <a:r>
              <a:rPr lang="ko-KR" altLang="en-US" smtClean="0"/>
              <a:t>이 출범하고 발전해나가기 위해서는 단계적인 전략이 필요합니다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en-US" altLang="ko-KR" smtClean="0"/>
              <a:t>AAEF</a:t>
            </a:r>
            <a:r>
              <a:rPr lang="ko-KR" altLang="en-US" smtClean="0"/>
              <a:t>를 바탕으로 </a:t>
            </a:r>
            <a:r>
              <a:rPr lang="en-US" altLang="ko-KR" smtClean="0"/>
              <a:t>AARN</a:t>
            </a:r>
            <a:r>
              <a:rPr lang="ko-KR" altLang="en-US" smtClean="0"/>
              <a:t>이 출범하고</a:t>
            </a:r>
            <a:r>
              <a:rPr lang="en-US" altLang="ko-KR" smtClean="0"/>
              <a:t>, </a:t>
            </a:r>
            <a:r>
              <a:rPr lang="ko-KR" altLang="en-US" smtClean="0"/>
              <a:t>타 대륙의 </a:t>
            </a:r>
            <a:r>
              <a:rPr lang="en-US" altLang="ko-KR" smtClean="0"/>
              <a:t>ARN</a:t>
            </a:r>
            <a:r>
              <a:rPr lang="ko-KR" altLang="en-US" smtClean="0"/>
              <a:t>와 연계활동을 하며</a:t>
            </a:r>
            <a:r>
              <a:rPr lang="en-US" altLang="ko-KR" smtClean="0"/>
              <a:t>, </a:t>
            </a:r>
            <a:r>
              <a:rPr lang="ko-KR" altLang="en-US" smtClean="0"/>
              <a:t>마침내 </a:t>
            </a:r>
            <a:r>
              <a:rPr lang="en-US" altLang="ko-KR" smtClean="0"/>
              <a:t>GARN</a:t>
            </a:r>
            <a:r>
              <a:rPr lang="ko-KR" altLang="en-US" smtClean="0"/>
              <a:t>을 형성해나가는 것과 마찬가지 입니다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첫번째 단계는 </a:t>
            </a:r>
            <a:r>
              <a:rPr lang="en-US" altLang="ko-KR" smtClean="0"/>
              <a:t>AAEF</a:t>
            </a:r>
            <a:r>
              <a:rPr lang="ko-KR" altLang="en-US" baseline="0" smtClean="0"/>
              <a:t> 활동이며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두번째 단계는 각 기업간의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기관 간의 양해각서 체결 단계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세번째는 계약체결 단계입니다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이런 단계를 거쳐서 </a:t>
            </a:r>
            <a:r>
              <a:rPr lang="en-US" altLang="ko-KR" baseline="0" smtClean="0"/>
              <a:t>AAEF</a:t>
            </a:r>
            <a:r>
              <a:rPr lang="ko-KR" altLang="en-US" baseline="0" smtClean="0"/>
              <a:t>와 </a:t>
            </a:r>
            <a:r>
              <a:rPr lang="en-US" altLang="ko-KR" baseline="0" smtClean="0"/>
              <a:t>AARN</a:t>
            </a:r>
            <a:r>
              <a:rPr lang="ko-KR" altLang="en-US" baseline="0" smtClean="0"/>
              <a:t>이 동시에 발전하는 단계에 이를 수 있을 것입니다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이런 프로세스를 단계별로 설명드리면 다음과 같습니다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(50</a:t>
            </a:r>
            <a:r>
              <a:rPr lang="ko-KR" altLang="en-US" baseline="0" smtClean="0"/>
              <a:t>초 </a:t>
            </a:r>
            <a:r>
              <a:rPr lang="en-US" altLang="ko-KR" baseline="0" smtClean="0"/>
              <a:t>x 2 = 100</a:t>
            </a:r>
            <a:r>
              <a:rPr lang="ko-KR" altLang="en-US" baseline="0" smtClean="0"/>
              <a:t>초</a:t>
            </a:r>
            <a:r>
              <a:rPr lang="en-US" altLang="ko-KR" baseline="0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첫번째 </a:t>
            </a:r>
            <a:r>
              <a:rPr lang="en-US" altLang="ko-KR" smtClean="0"/>
              <a:t>AAEF </a:t>
            </a:r>
            <a:r>
              <a:rPr lang="ko-KR" altLang="en-US" smtClean="0"/>
              <a:t>활동은 </a:t>
            </a:r>
            <a:r>
              <a:rPr lang="en-US" altLang="ko-KR" smtClean="0"/>
              <a:t>5</a:t>
            </a:r>
            <a:r>
              <a:rPr lang="ko-KR" altLang="en-US" smtClean="0"/>
              <a:t>년간 활발히 이루어지고 있습니다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이 과정을 통해서 우리는 세미나</a:t>
            </a:r>
            <a:r>
              <a:rPr lang="en-US" altLang="ko-KR" smtClean="0"/>
              <a:t> </a:t>
            </a:r>
            <a:r>
              <a:rPr lang="ko-KR" altLang="en-US" smtClean="0"/>
              <a:t>개최</a:t>
            </a:r>
            <a:r>
              <a:rPr lang="en-US" altLang="ko-KR" smtClean="0"/>
              <a:t>, </a:t>
            </a:r>
            <a:r>
              <a:rPr lang="ko-KR" altLang="en-US" smtClean="0"/>
              <a:t>정보교류</a:t>
            </a:r>
            <a:r>
              <a:rPr lang="en-US" altLang="ko-KR" smtClean="0"/>
              <a:t>, </a:t>
            </a:r>
            <a:r>
              <a:rPr lang="ko-KR" altLang="en-US" smtClean="0"/>
              <a:t>산업체 방문</a:t>
            </a:r>
            <a:r>
              <a:rPr lang="en-US" altLang="ko-KR" smtClean="0"/>
              <a:t>, </a:t>
            </a:r>
            <a:r>
              <a:rPr lang="ko-KR" altLang="en-US" smtClean="0"/>
              <a:t>상호방문 지원</a:t>
            </a:r>
            <a:r>
              <a:rPr lang="en-US" altLang="ko-KR" smtClean="0"/>
              <a:t>, </a:t>
            </a:r>
            <a:r>
              <a:rPr lang="ko-KR" altLang="en-US" smtClean="0"/>
              <a:t>개별 기업간의 사업협력 등을 이루어 가고 있습니다</a:t>
            </a:r>
            <a:r>
              <a:rPr lang="en-US" altLang="ko-KR" smtClean="0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그 다음은 활발한 양해각서 체결과 계약 체결을 통해 </a:t>
            </a:r>
            <a:r>
              <a:rPr lang="en-US" altLang="ko-KR" smtClean="0"/>
              <a:t>AAEF </a:t>
            </a:r>
            <a:r>
              <a:rPr lang="ko-KR" altLang="en-US" smtClean="0"/>
              <a:t>회원간의 사업화를 촉진하여 </a:t>
            </a:r>
            <a:r>
              <a:rPr lang="en-US" altLang="ko-KR" smtClean="0"/>
              <a:t>AARN</a:t>
            </a:r>
            <a:r>
              <a:rPr lang="ko-KR" altLang="en-US" smtClean="0"/>
              <a:t>의 구체적인 실체를 구축해 나가는 것입니다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계약관계와 신규 사업화</a:t>
            </a:r>
            <a:r>
              <a:rPr lang="ko-KR" altLang="en-US" baseline="0" smtClean="0"/>
              <a:t> 사례가 많아지면 </a:t>
            </a:r>
            <a:r>
              <a:rPr lang="en-US" altLang="ko-KR" baseline="0" smtClean="0"/>
              <a:t>AARN </a:t>
            </a:r>
            <a:r>
              <a:rPr lang="ko-KR" altLang="en-US" baseline="0" smtClean="0"/>
              <a:t>네트워크 구축이 차차 현실화되어 갈 것입니다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왜냐하면 </a:t>
            </a:r>
            <a:r>
              <a:rPr lang="en-US" altLang="ko-KR" baseline="0" smtClean="0"/>
              <a:t>AAEF</a:t>
            </a:r>
            <a:r>
              <a:rPr lang="ko-KR" altLang="en-US" baseline="0" smtClean="0"/>
              <a:t>는 </a:t>
            </a:r>
            <a:r>
              <a:rPr lang="en-US" altLang="ko-KR" baseline="0" smtClean="0"/>
              <a:t>DNA</a:t>
            </a:r>
            <a:r>
              <a:rPr lang="ko-KR" altLang="en-US" baseline="0" smtClean="0"/>
              <a:t>이지만 </a:t>
            </a:r>
            <a:r>
              <a:rPr lang="en-US" altLang="ko-KR" baseline="0" smtClean="0"/>
              <a:t>AARN</a:t>
            </a:r>
            <a:r>
              <a:rPr lang="ko-KR" altLang="en-US" baseline="0" smtClean="0"/>
              <a:t>의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참여 업체는 뼈와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장기</a:t>
            </a:r>
            <a:r>
              <a:rPr lang="en-US" altLang="ko-KR" baseline="0" smtClean="0"/>
              <a:t>(organ)</a:t>
            </a:r>
            <a:r>
              <a:rPr lang="ko-KR" altLang="en-US" baseline="0" smtClean="0"/>
              <a:t>와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피가 되는 것이기 때문입니다</a:t>
            </a:r>
            <a:r>
              <a:rPr lang="en-US" altLang="ko-KR" baseline="0" smtClean="0"/>
              <a:t>..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(35</a:t>
            </a:r>
            <a:r>
              <a:rPr lang="ko-KR" altLang="en-US" baseline="0" smtClean="0"/>
              <a:t>초 </a:t>
            </a:r>
            <a:r>
              <a:rPr lang="en-US" altLang="ko-KR" baseline="0" smtClean="0"/>
              <a:t>x 2 = 70</a:t>
            </a:r>
            <a:r>
              <a:rPr lang="ko-KR" altLang="en-US" baseline="0" smtClean="0"/>
              <a:t>초</a:t>
            </a:r>
            <a:r>
              <a:rPr lang="en-US" altLang="ko-KR" baseline="0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마지막으로</a:t>
            </a:r>
            <a:r>
              <a:rPr lang="en-US" altLang="ko-KR" smtClean="0"/>
              <a:t> </a:t>
            </a:r>
            <a:r>
              <a:rPr lang="ko-KR" altLang="en-US" smtClean="0"/>
              <a:t>자동차 재활용 활성화 단계에 이르러서는 왼쪽의 자동차 동맥산업의 고리에 왼쪽의 정맥산업 고리가 연결되는 단계에 이를 수 있습니다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해체</a:t>
            </a:r>
            <a:r>
              <a:rPr lang="en-US" altLang="ko-KR" smtClean="0"/>
              <a:t>/</a:t>
            </a:r>
            <a:r>
              <a:rPr lang="ko-KR" altLang="en-US" smtClean="0"/>
              <a:t>재활용 기술</a:t>
            </a:r>
            <a:r>
              <a:rPr lang="en-US" altLang="ko-KR" smtClean="0"/>
              <a:t>, </a:t>
            </a:r>
            <a:r>
              <a:rPr lang="ko-KR" altLang="en-US" smtClean="0"/>
              <a:t>환경친화적인 폐차장</a:t>
            </a:r>
            <a:r>
              <a:rPr lang="en-US" altLang="ko-KR" smtClean="0"/>
              <a:t>, </a:t>
            </a:r>
            <a:r>
              <a:rPr lang="ko-KR" altLang="en-US" smtClean="0"/>
              <a:t>중고부품 네트워크</a:t>
            </a:r>
            <a:r>
              <a:rPr lang="en-US" altLang="ko-KR" smtClean="0"/>
              <a:t>, </a:t>
            </a:r>
            <a:r>
              <a:rPr lang="ko-KR" altLang="en-US" smtClean="0"/>
              <a:t>자원재활용 업체</a:t>
            </a:r>
            <a:r>
              <a:rPr lang="en-US" altLang="ko-KR" smtClean="0"/>
              <a:t>, ASR </a:t>
            </a:r>
            <a:r>
              <a:rPr lang="ko-KR" altLang="en-US" smtClean="0"/>
              <a:t>재활용업체</a:t>
            </a:r>
            <a:r>
              <a:rPr lang="en-US" altLang="ko-KR" smtClean="0"/>
              <a:t>, </a:t>
            </a:r>
            <a:r>
              <a:rPr lang="ko-KR" altLang="en-US" smtClean="0"/>
              <a:t>폐냉매의 처리업체 등의 순환고리를 완성할 수 있는 것입니다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이런 과정에서 네트워크 간의 협력과 규모의 경제 실현을 통하여 자동차 재활용 산업의 부가가치가 극대화될 수 있다고 생각합니다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en-US" altLang="ko-KR" smtClean="0"/>
              <a:t>(45</a:t>
            </a:r>
            <a:r>
              <a:rPr lang="ko-KR" altLang="en-US" smtClean="0"/>
              <a:t>초 </a:t>
            </a:r>
            <a:r>
              <a:rPr lang="en-US" altLang="ko-KR" smtClean="0"/>
              <a:t>x 2 = 1.5</a:t>
            </a:r>
            <a:r>
              <a:rPr lang="ko-KR" altLang="en-US" smtClean="0"/>
              <a:t>분</a:t>
            </a:r>
            <a:r>
              <a:rPr lang="en-US" altLang="ko-KR" smtClean="0"/>
              <a:t>)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GARN</a:t>
            </a:r>
            <a:r>
              <a:rPr lang="ko-KR" altLang="en-US" smtClean="0"/>
              <a:t>을 위한 저희의 준비는 한국 측의 </a:t>
            </a:r>
            <a:r>
              <a:rPr lang="en-US" altLang="ko-KR" smtClean="0"/>
              <a:t>K-ARN</a:t>
            </a:r>
            <a:r>
              <a:rPr lang="ko-KR" altLang="en-US" smtClean="0"/>
              <a:t>을 구성하는 것을 시작으로 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협회와</a:t>
            </a:r>
            <a:r>
              <a:rPr lang="en-US" altLang="ko-KR" smtClean="0"/>
              <a:t>, </a:t>
            </a:r>
            <a:r>
              <a:rPr lang="ko-KR" altLang="en-US" smtClean="0"/>
              <a:t>산업체</a:t>
            </a:r>
            <a:r>
              <a:rPr lang="en-US" altLang="ko-KR" smtClean="0"/>
              <a:t>, </a:t>
            </a:r>
            <a:r>
              <a:rPr lang="ko-KR" altLang="en-US" smtClean="0"/>
              <a:t>연구기관을 연결하여 </a:t>
            </a:r>
            <a:r>
              <a:rPr lang="en-US" altLang="ko-KR" smtClean="0"/>
              <a:t>KARN</a:t>
            </a:r>
            <a:r>
              <a:rPr lang="ko-KR" altLang="en-US" smtClean="0"/>
              <a:t>을 우선적으로 결성하고 있습니다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그 다음 단계는 </a:t>
            </a:r>
            <a:r>
              <a:rPr lang="en-US" altLang="ko-KR" smtClean="0"/>
              <a:t>AAEF</a:t>
            </a:r>
            <a:r>
              <a:rPr lang="ko-KR" altLang="en-US" smtClean="0"/>
              <a:t>를 기반으로 </a:t>
            </a:r>
            <a:r>
              <a:rPr lang="en-US" altLang="ko-KR" smtClean="0"/>
              <a:t>AARN</a:t>
            </a:r>
            <a:r>
              <a:rPr lang="ko-KR" altLang="en-US" smtClean="0"/>
              <a:t>을 추진하는 것입니다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이를 위하여 우리가 우선적으로 추진할 부분을 고민하였고</a:t>
            </a:r>
            <a:r>
              <a:rPr lang="en-US" altLang="ko-KR" smtClean="0"/>
              <a:t>, </a:t>
            </a:r>
            <a:r>
              <a:rPr lang="ko-KR" altLang="en-US" smtClean="0"/>
              <a:t>그것을 준비 중입니다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그 준비 과정은 다음과 같습니다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우선 </a:t>
            </a:r>
            <a:r>
              <a:rPr lang="en-US" altLang="ko-KR" smtClean="0"/>
              <a:t>AAEF</a:t>
            </a:r>
            <a:r>
              <a:rPr lang="ko-KR" altLang="en-US" smtClean="0"/>
              <a:t>의 구성범위를 분명히 하기위하여 </a:t>
            </a:r>
            <a:r>
              <a:rPr lang="en-US" altLang="ko-KR" smtClean="0"/>
              <a:t>AAEF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회원국가의 범위를 우선적으로 결정하여야 합니다</a:t>
            </a:r>
            <a:r>
              <a:rPr lang="en-US" altLang="ko-KR" baseline="0" smtClean="0"/>
              <a:t>..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그리고 </a:t>
            </a:r>
            <a:r>
              <a:rPr lang="en-US" altLang="ko-KR" baseline="0" smtClean="0"/>
              <a:t>AARN</a:t>
            </a:r>
            <a:r>
              <a:rPr lang="ko-KR" altLang="en-US" baseline="0" smtClean="0"/>
              <a:t>을 구성하기 위한 국가별 </a:t>
            </a:r>
            <a:r>
              <a:rPr lang="en-US" altLang="ko-KR" baseline="0" smtClean="0"/>
              <a:t>ARN </a:t>
            </a:r>
            <a:r>
              <a:rPr lang="ko-KR" altLang="en-US" baseline="0" smtClean="0"/>
              <a:t>구성을 협의해야 합니다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로고를 준비하고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각 국가의 </a:t>
            </a:r>
            <a:r>
              <a:rPr lang="en-US" altLang="ko-KR" baseline="0" smtClean="0"/>
              <a:t>hot line</a:t>
            </a:r>
            <a:r>
              <a:rPr lang="ko-KR" altLang="en-US" baseline="0" smtClean="0"/>
              <a:t>을 준비해야 합니다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(35</a:t>
            </a:r>
            <a:r>
              <a:rPr lang="ko-KR" altLang="en-US" baseline="0" smtClean="0"/>
              <a:t>초 </a:t>
            </a:r>
            <a:r>
              <a:rPr lang="en-US" altLang="ko-KR" baseline="0" smtClean="0"/>
              <a:t>x 2 = 70</a:t>
            </a:r>
            <a:r>
              <a:rPr lang="ko-KR" altLang="en-US" baseline="0" smtClean="0"/>
              <a:t>초</a:t>
            </a:r>
            <a:r>
              <a:rPr lang="en-US" altLang="ko-KR" baseline="0" smtClean="0"/>
              <a:t>)</a:t>
            </a:r>
            <a:r>
              <a:rPr lang="ko-KR" altLang="en-US" baseline="0" smtClean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여러가지 안들 중에서 준비한 </a:t>
            </a:r>
            <a:r>
              <a:rPr lang="en-US" altLang="ko-KR" smtClean="0"/>
              <a:t>AARN</a:t>
            </a:r>
            <a:r>
              <a:rPr lang="ko-KR" altLang="en-US" smtClean="0"/>
              <a:t>의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로고를 보여드립니다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우리가 준비하는 </a:t>
            </a:r>
            <a:r>
              <a:rPr lang="en-US" altLang="ko-KR" baseline="0" smtClean="0"/>
              <a:t>Green Future</a:t>
            </a:r>
            <a:r>
              <a:rPr lang="ko-KR" altLang="en-US" baseline="0" smtClean="0"/>
              <a:t>를 이러한 로고를 통하여 대변하고자 합니다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그리고 앞으로 </a:t>
            </a:r>
            <a:r>
              <a:rPr lang="en-US" altLang="ko-KR" baseline="0" smtClean="0"/>
              <a:t>AARN</a:t>
            </a:r>
            <a:r>
              <a:rPr lang="ko-KR" altLang="en-US" baseline="0" smtClean="0"/>
              <a:t>을 대표하는 문양으로 활용할 계획입니다</a:t>
            </a:r>
            <a:r>
              <a:rPr lang="en-US" altLang="ko-KR" baseline="0" smtClean="0"/>
              <a:t>. 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이 로고에 대하여 많은 의견을 듣도록 하겠습니다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(30</a:t>
            </a:r>
            <a:r>
              <a:rPr lang="ko-KR" altLang="en-US" baseline="0" smtClean="0"/>
              <a:t>초 </a:t>
            </a:r>
            <a:r>
              <a:rPr lang="en-US" altLang="ko-KR" baseline="0" smtClean="0"/>
              <a:t>x 2 = 60</a:t>
            </a:r>
            <a:r>
              <a:rPr lang="ko-KR" altLang="en-US" baseline="0" smtClean="0"/>
              <a:t>초</a:t>
            </a:r>
            <a:r>
              <a:rPr lang="en-US" altLang="ko-KR" baseline="0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AAEF</a:t>
            </a:r>
            <a:r>
              <a:rPr lang="ko-KR" altLang="en-US" smtClean="0"/>
              <a:t>를 모태로 시작한 </a:t>
            </a:r>
            <a:r>
              <a:rPr lang="en-US" altLang="ko-KR" smtClean="0"/>
              <a:t>AARN</a:t>
            </a:r>
            <a:r>
              <a:rPr lang="ko-KR" altLang="en-US" smtClean="0"/>
              <a:t>은 타 대륙의 다른 네트워크와 연계하여 최종적으로는 </a:t>
            </a:r>
            <a:r>
              <a:rPr lang="en-US" altLang="ko-KR" smtClean="0"/>
              <a:t>Global Automotive Recycling</a:t>
            </a:r>
            <a:r>
              <a:rPr lang="en-US" altLang="ko-KR" baseline="0" smtClean="0"/>
              <a:t> Network</a:t>
            </a:r>
            <a:r>
              <a:rPr lang="ko-KR" altLang="en-US" baseline="0" smtClean="0"/>
              <a:t>에 이를 수 있습니다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이러한 </a:t>
            </a:r>
            <a:r>
              <a:rPr lang="en-US" altLang="ko-KR" baseline="0" smtClean="0"/>
              <a:t>GARN</a:t>
            </a:r>
            <a:r>
              <a:rPr lang="ko-KR" altLang="en-US" baseline="0" smtClean="0"/>
              <a:t>은 네트워크의 네트워크인 하이퍼 네트워크라고 할 수 있습니다</a:t>
            </a:r>
            <a:r>
              <a:rPr lang="en-US" altLang="ko-KR" baseline="0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이는 자동차 재활용 산업의 가장 이상적인 절대링을 형성하는 것입니다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이러한 절대반지를 확보하기 위해서는 첫걸음부터의 구체적인 노력이 필요합니다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2007</a:t>
            </a:r>
            <a:r>
              <a:rPr lang="ko-KR" altLang="en-US" smtClean="0"/>
              <a:t>년 </a:t>
            </a:r>
            <a:r>
              <a:rPr lang="en-US" altLang="ko-KR" smtClean="0"/>
              <a:t>9</a:t>
            </a:r>
            <a:r>
              <a:rPr lang="ko-KR" altLang="en-US" smtClean="0"/>
              <a:t>월에 저를 포함한 중국</a:t>
            </a:r>
            <a:r>
              <a:rPr lang="en-US" altLang="ko-KR" smtClean="0"/>
              <a:t>, </a:t>
            </a:r>
            <a:r>
              <a:rPr lang="ko-KR" altLang="en-US" smtClean="0"/>
              <a:t>일본</a:t>
            </a:r>
            <a:r>
              <a:rPr lang="en-US" altLang="ko-KR" smtClean="0"/>
              <a:t>, </a:t>
            </a:r>
            <a:r>
              <a:rPr lang="ko-KR" altLang="en-US" smtClean="0"/>
              <a:t>한국 대표들이 </a:t>
            </a:r>
            <a:r>
              <a:rPr lang="en-US" altLang="ko-KR" smtClean="0"/>
              <a:t>AAEF</a:t>
            </a:r>
            <a:r>
              <a:rPr lang="ko-KR" altLang="en-US" smtClean="0"/>
              <a:t>를 설립하자는 협의를 위해 상하이에서 모였습니다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바로 그 첫번째 단계가 </a:t>
            </a:r>
            <a:r>
              <a:rPr lang="en-US" altLang="ko-KR" smtClean="0"/>
              <a:t>AAEF</a:t>
            </a:r>
            <a:r>
              <a:rPr lang="ko-KR" altLang="en-US" smtClean="0"/>
              <a:t>의 실체를 명확하게 만들고 공식 기관으로 등록하는 것입니다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이를 위하여 저희는 </a:t>
            </a:r>
            <a:r>
              <a:rPr lang="en-US" altLang="ko-KR" smtClean="0"/>
              <a:t>KARA</a:t>
            </a:r>
            <a:r>
              <a:rPr lang="ko-KR" altLang="en-US" smtClean="0"/>
              <a:t>와 오토인프라 사를 중심으로 여러가지 준비를 하고 있습니다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우선 사무공간과 세미나실</a:t>
            </a:r>
            <a:r>
              <a:rPr lang="en-US" altLang="ko-KR" smtClean="0"/>
              <a:t>, </a:t>
            </a:r>
            <a:r>
              <a:rPr lang="ko-KR" altLang="en-US" smtClean="0"/>
              <a:t>접견실 등을 마련하여</a:t>
            </a:r>
            <a:r>
              <a:rPr lang="en-US" altLang="ko-KR" smtClean="0"/>
              <a:t>, </a:t>
            </a:r>
            <a:r>
              <a:rPr lang="ko-KR" altLang="en-US" smtClean="0"/>
              <a:t>포럼의 행사준비</a:t>
            </a:r>
            <a:r>
              <a:rPr lang="en-US" altLang="ko-KR" smtClean="0"/>
              <a:t>,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각국의 대표자모임 등이 가능하도록 준비하고 있습니다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AAEF</a:t>
            </a:r>
            <a:r>
              <a:rPr lang="ko-KR" altLang="en-US" baseline="0" smtClean="0"/>
              <a:t>를 한국 환경부 산하의 사단법인체로 등록하려는 준비도 하고 있습니다</a:t>
            </a:r>
            <a:r>
              <a:rPr lang="en-US" altLang="ko-KR" baseline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저희는 </a:t>
            </a:r>
            <a:r>
              <a:rPr lang="en-US" altLang="ko-KR" smtClean="0"/>
              <a:t>AARN</a:t>
            </a:r>
            <a:r>
              <a:rPr lang="ko-KR" altLang="en-US" smtClean="0"/>
              <a:t>을</a:t>
            </a:r>
            <a:r>
              <a:rPr lang="en-US" altLang="ko-KR" smtClean="0"/>
              <a:t> </a:t>
            </a:r>
            <a:r>
              <a:rPr lang="ko-KR" altLang="en-US" smtClean="0"/>
              <a:t>구성하기 위하여 일본</a:t>
            </a:r>
            <a:r>
              <a:rPr lang="en-US" altLang="ko-KR" smtClean="0"/>
              <a:t>, </a:t>
            </a:r>
            <a:r>
              <a:rPr lang="ko-KR" altLang="en-US" smtClean="0"/>
              <a:t>말레이시아</a:t>
            </a:r>
            <a:r>
              <a:rPr lang="en-US" altLang="ko-KR" smtClean="0"/>
              <a:t>, </a:t>
            </a:r>
            <a:r>
              <a:rPr lang="ko-KR" altLang="en-US" smtClean="0"/>
              <a:t>몽골 등의 대표적인 기관과 사업기회 및 정보교류에 관한 양해각서와</a:t>
            </a:r>
            <a:r>
              <a:rPr lang="en-US" altLang="ko-KR" smtClean="0"/>
              <a:t>, </a:t>
            </a:r>
            <a:r>
              <a:rPr lang="ko-KR" altLang="en-US" smtClean="0"/>
              <a:t>계약을 체결하고 있습니다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또한 </a:t>
            </a:r>
            <a:r>
              <a:rPr lang="en-US" altLang="ko-KR" smtClean="0"/>
              <a:t>2</a:t>
            </a:r>
            <a:r>
              <a:rPr lang="ko-KR" altLang="en-US" smtClean="0"/>
              <a:t>주 전 한국을 방문하신 </a:t>
            </a:r>
            <a:r>
              <a:rPr lang="en-US" altLang="ko-KR" smtClean="0"/>
              <a:t>ARA</a:t>
            </a:r>
            <a:r>
              <a:rPr lang="ko-KR" altLang="en-US" smtClean="0"/>
              <a:t>의 미스터 마이클 윌슨 대표와도 상호 교류의 양해각서를 체결하였습니다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이렇게 한국 내에서의 </a:t>
            </a:r>
            <a:r>
              <a:rPr lang="en-US" altLang="ko-KR" smtClean="0"/>
              <a:t>K-ARN</a:t>
            </a:r>
            <a:r>
              <a:rPr lang="ko-KR" altLang="en-US" smtClean="0"/>
              <a:t>에 머무르지 않고 </a:t>
            </a:r>
            <a:r>
              <a:rPr lang="en-US" altLang="ko-KR" smtClean="0"/>
              <a:t>AARN</a:t>
            </a:r>
            <a:r>
              <a:rPr lang="ko-KR" altLang="en-US" smtClean="0"/>
              <a:t>으로서의 기초를 다져나가고 있습니다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500" smtClean="0"/>
              <a:t>감사합니다</a:t>
            </a:r>
            <a:r>
              <a:rPr lang="en-US" altLang="ko-KR" sz="1500" smtClean="0"/>
              <a:t>.</a:t>
            </a:r>
          </a:p>
          <a:p>
            <a:endParaRPr lang="en-US" altLang="ko-KR" sz="1500" smtClean="0"/>
          </a:p>
          <a:p>
            <a:r>
              <a:rPr lang="ko-KR" altLang="en-US" sz="1500" smtClean="0"/>
              <a:t>이번 행사에서</a:t>
            </a:r>
            <a:r>
              <a:rPr lang="en-US" altLang="ko-KR" sz="1500" smtClean="0"/>
              <a:t> </a:t>
            </a:r>
            <a:r>
              <a:rPr lang="ko-KR" altLang="en-US" sz="1500" smtClean="0"/>
              <a:t>여러분들의 훌륭한 생각들을 모아 포럼을 잘 마치기를 바랍니다</a:t>
            </a:r>
            <a:r>
              <a:rPr lang="en-US" altLang="ko-KR" sz="1500" smtClean="0"/>
              <a:t>.</a:t>
            </a:r>
          </a:p>
          <a:p>
            <a:endParaRPr lang="en-US" altLang="ko-KR" sz="1500" smtClean="0"/>
          </a:p>
          <a:p>
            <a:r>
              <a:rPr lang="ko-KR" altLang="en-US" sz="1500" smtClean="0"/>
              <a:t>그리고 오늘을 </a:t>
            </a:r>
            <a:r>
              <a:rPr lang="en-US" altLang="ko-KR" sz="1500" smtClean="0"/>
              <a:t>AARN</a:t>
            </a:r>
            <a:r>
              <a:rPr lang="ko-KR" altLang="en-US" sz="1500" smtClean="0"/>
              <a:t>을 설립하는 기초가 될 수 있는 날이 되기를 바라며</a:t>
            </a:r>
            <a:r>
              <a:rPr lang="en-US" altLang="ko-KR" sz="1500" smtClean="0"/>
              <a:t>, </a:t>
            </a:r>
            <a:r>
              <a:rPr lang="ko-KR" altLang="en-US" sz="1500" smtClean="0"/>
              <a:t>기조연설을 마치도록 하겠습니다</a:t>
            </a:r>
            <a:r>
              <a:rPr lang="en-US" altLang="ko-KR" sz="1500" smtClean="0"/>
              <a:t>.</a:t>
            </a:r>
          </a:p>
          <a:p>
            <a:endParaRPr lang="en-US" altLang="ko-KR" sz="1500" smtClean="0"/>
          </a:p>
          <a:p>
            <a:r>
              <a:rPr lang="ko-KR" altLang="en-US" sz="1500" smtClean="0"/>
              <a:t>다시</a:t>
            </a:r>
            <a:r>
              <a:rPr lang="ko-KR" altLang="en-US" sz="1500" baseline="0" smtClean="0"/>
              <a:t> 한 번 감사드립니다</a:t>
            </a:r>
            <a:r>
              <a:rPr lang="en-US" altLang="ko-KR" sz="1500" baseline="0" smtClean="0"/>
              <a:t>.</a:t>
            </a:r>
            <a:endParaRPr lang="ko-KR" altLang="en-US" sz="15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1FD2A-82E8-4CC3-9E96-6BFBFF3F4E7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그리하여 모든 참가자의 찬성으로 </a:t>
            </a:r>
            <a:r>
              <a:rPr lang="en-US" altLang="ko-KR" smtClean="0"/>
              <a:t>AAEF</a:t>
            </a:r>
            <a:r>
              <a:rPr lang="ko-KR" altLang="en-US" smtClean="0"/>
              <a:t>를 결성하게 되었고</a:t>
            </a:r>
            <a:r>
              <a:rPr lang="en-US" altLang="ko-KR" smtClean="0"/>
              <a:t>, </a:t>
            </a:r>
            <a:r>
              <a:rPr lang="ko-KR" altLang="en-US" smtClean="0"/>
              <a:t>제</a:t>
            </a:r>
            <a:r>
              <a:rPr lang="en-US" altLang="ko-KR" smtClean="0"/>
              <a:t>1</a:t>
            </a:r>
            <a:r>
              <a:rPr lang="ko-KR" altLang="en-US" smtClean="0"/>
              <a:t>차 총회를 한국의 서울에서 가지기로 결의하였습니다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제</a:t>
            </a:r>
            <a:r>
              <a:rPr lang="en-US" altLang="ko-KR" smtClean="0"/>
              <a:t>1</a:t>
            </a:r>
            <a:r>
              <a:rPr lang="ko-KR" altLang="en-US" smtClean="0"/>
              <a:t>차 서울 총회는 현대자동차</a:t>
            </a:r>
            <a:r>
              <a:rPr lang="en-US" altLang="ko-KR" smtClean="0"/>
              <a:t>, </a:t>
            </a:r>
            <a:r>
              <a:rPr lang="ko-KR" altLang="en-US" smtClean="0"/>
              <a:t>기아자동차의 후원으로 중국</a:t>
            </a:r>
            <a:r>
              <a:rPr lang="en-US" altLang="ko-KR" smtClean="0"/>
              <a:t>/</a:t>
            </a:r>
            <a:r>
              <a:rPr lang="ko-KR" altLang="en-US" smtClean="0"/>
              <a:t>일본</a:t>
            </a:r>
            <a:r>
              <a:rPr lang="en-US" altLang="ko-KR" smtClean="0"/>
              <a:t>/</a:t>
            </a:r>
            <a:r>
              <a:rPr lang="ko-KR" altLang="en-US" smtClean="0"/>
              <a:t>한국 참가자들을 중심으로 행사가 진행되었습니다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그리고 제</a:t>
            </a:r>
            <a:r>
              <a:rPr lang="en-US" altLang="ko-KR" smtClean="0"/>
              <a:t>2</a:t>
            </a:r>
            <a:r>
              <a:rPr lang="ko-KR" altLang="en-US" smtClean="0"/>
              <a:t>차 총회는 일본의 도호쿠대학과</a:t>
            </a:r>
            <a:r>
              <a:rPr lang="en-US" altLang="ko-KR" smtClean="0"/>
              <a:t>, SPN</a:t>
            </a:r>
            <a:r>
              <a:rPr lang="ko-KR" altLang="en-US" smtClean="0"/>
              <a:t>사의 노력으로 일본의 센다이에서 아주 성공적으로 개최되었습니다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이때는 </a:t>
            </a:r>
            <a:r>
              <a:rPr lang="en-US" altLang="ko-KR" smtClean="0"/>
              <a:t>3</a:t>
            </a:r>
            <a:r>
              <a:rPr lang="ko-KR" altLang="en-US" smtClean="0"/>
              <a:t>국 이외에도 말레이시아</a:t>
            </a:r>
            <a:r>
              <a:rPr lang="en-US" altLang="ko-KR" smtClean="0"/>
              <a:t>, </a:t>
            </a:r>
            <a:r>
              <a:rPr lang="ko-KR" altLang="en-US" smtClean="0"/>
              <a:t>베트남</a:t>
            </a:r>
            <a:r>
              <a:rPr lang="en-US" altLang="ko-KR" smtClean="0"/>
              <a:t>, </a:t>
            </a:r>
            <a:r>
              <a:rPr lang="ko-KR" altLang="en-US" smtClean="0"/>
              <a:t>몽골</a:t>
            </a:r>
            <a:r>
              <a:rPr lang="en-US" altLang="ko-KR" smtClean="0"/>
              <a:t>, </a:t>
            </a:r>
            <a:r>
              <a:rPr lang="ko-KR" altLang="en-US" smtClean="0"/>
              <a:t> 등에서도 행사에 참가하였고</a:t>
            </a:r>
            <a:r>
              <a:rPr lang="en-US" altLang="ko-KR" smtClean="0"/>
              <a:t>, </a:t>
            </a:r>
            <a:r>
              <a:rPr lang="ko-KR" altLang="en-US" smtClean="0"/>
              <a:t>우리는 </a:t>
            </a:r>
            <a:r>
              <a:rPr lang="en-US" altLang="ko-KR" smtClean="0"/>
              <a:t>AAEF</a:t>
            </a:r>
            <a:r>
              <a:rPr lang="ko-KR" altLang="en-US" smtClean="0"/>
              <a:t>가 한중일 </a:t>
            </a:r>
            <a:r>
              <a:rPr lang="en-US" altLang="ko-KR" smtClean="0"/>
              <a:t>3</a:t>
            </a:r>
            <a:r>
              <a:rPr lang="ko-KR" altLang="en-US" smtClean="0"/>
              <a:t>국의 행사에서 아시아 권역의 행사로 발전할 수 있는 가능성을 볼 수 있었습니다</a:t>
            </a:r>
            <a:r>
              <a:rPr lang="en-US" altLang="ko-KR" smtClean="0"/>
              <a:t>.</a:t>
            </a:r>
          </a:p>
          <a:p>
            <a:r>
              <a:rPr lang="en-US" altLang="ko-KR" smtClean="0"/>
              <a:t>3</a:t>
            </a:r>
            <a:r>
              <a:rPr lang="ko-KR" altLang="en-US" smtClean="0"/>
              <a:t>차 총회는 중국의 상하이에서 개최되었으며</a:t>
            </a:r>
            <a:r>
              <a:rPr lang="en-US" altLang="ko-KR" smtClean="0"/>
              <a:t>, </a:t>
            </a:r>
            <a:r>
              <a:rPr lang="ko-KR" altLang="en-US" smtClean="0"/>
              <a:t>아주 성황리에 행사를 마쳤습니다</a:t>
            </a:r>
            <a:r>
              <a:rPr lang="en-US" altLang="ko-KR" smtClean="0"/>
              <a:t>.</a:t>
            </a:r>
          </a:p>
          <a:p>
            <a:r>
              <a:rPr lang="en-US" altLang="ko-KR" smtClean="0"/>
              <a:t>4</a:t>
            </a:r>
            <a:r>
              <a:rPr lang="ko-KR" altLang="en-US" smtClean="0"/>
              <a:t>차 총회는 말레이시아의 쿠알라룸푸르에서 개최되었고</a:t>
            </a:r>
            <a:r>
              <a:rPr lang="en-US" altLang="ko-KR" smtClean="0"/>
              <a:t>, </a:t>
            </a:r>
            <a:r>
              <a:rPr lang="ko-KR" altLang="en-US" smtClean="0"/>
              <a:t>동아시아 국가는 물론</a:t>
            </a:r>
            <a:r>
              <a:rPr lang="en-US" altLang="ko-KR" smtClean="0"/>
              <a:t>, </a:t>
            </a:r>
            <a:r>
              <a:rPr lang="ko-KR" altLang="en-US" smtClean="0"/>
              <a:t>호주와 미국에서도 행사에 참가하여</a:t>
            </a:r>
            <a:r>
              <a:rPr lang="en-US" altLang="ko-KR" smtClean="0"/>
              <a:t>, AAEF</a:t>
            </a:r>
            <a:r>
              <a:rPr lang="ko-KR" altLang="en-US" smtClean="0"/>
              <a:t>의 범위를 넓혀가는 계기가되었습니다</a:t>
            </a:r>
            <a:r>
              <a:rPr lang="en-US" altLang="ko-KR" smtClean="0"/>
              <a:t>.</a:t>
            </a:r>
          </a:p>
          <a:p>
            <a:r>
              <a:rPr lang="ko-KR" altLang="en-US" smtClean="0"/>
              <a:t>그로인하여 마침내</a:t>
            </a:r>
            <a:r>
              <a:rPr lang="en-US" altLang="ko-KR" smtClean="0"/>
              <a:t>, </a:t>
            </a:r>
            <a:r>
              <a:rPr lang="ko-KR" altLang="en-US" smtClean="0"/>
              <a:t>이번 제</a:t>
            </a:r>
            <a:r>
              <a:rPr lang="en-US" altLang="ko-KR" smtClean="0"/>
              <a:t>5</a:t>
            </a:r>
            <a:r>
              <a:rPr lang="ko-KR" altLang="en-US" smtClean="0"/>
              <a:t>차 총회는 골드코스트에서 행사를 가질 수 있게 되었습니다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en-US" altLang="ko-KR" smtClean="0"/>
              <a:t>1.5</a:t>
            </a:r>
            <a:r>
              <a:rPr lang="en-US" altLang="ko-KR" baseline="0" smtClean="0"/>
              <a:t> x 2 = 3</a:t>
            </a:r>
            <a:r>
              <a:rPr lang="ko-KR" altLang="en-US" baseline="0" smtClean="0"/>
              <a:t>분</a:t>
            </a:r>
            <a:endParaRPr lang="en-US" altLang="ko-KR" baseline="0" smtClean="0"/>
          </a:p>
          <a:p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벌써 </a:t>
            </a:r>
            <a:r>
              <a:rPr lang="en-US" altLang="ko-KR" smtClean="0"/>
              <a:t>5</a:t>
            </a:r>
            <a:r>
              <a:rPr lang="ko-KR" altLang="en-US" smtClean="0"/>
              <a:t>년이 흘렀습니다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en-US" altLang="ko-KR" smtClean="0"/>
              <a:t>5</a:t>
            </a:r>
            <a:r>
              <a:rPr lang="ko-KR" altLang="en-US" smtClean="0"/>
              <a:t>년이라는</a:t>
            </a:r>
            <a:r>
              <a:rPr lang="ko-KR" altLang="en-US" baseline="0" smtClean="0"/>
              <a:t> 기간 동안 우리는 </a:t>
            </a:r>
            <a:r>
              <a:rPr lang="en-US" altLang="ko-KR" baseline="0" smtClean="0"/>
              <a:t>AAEF</a:t>
            </a:r>
            <a:r>
              <a:rPr lang="ko-KR" altLang="en-US" baseline="0" smtClean="0"/>
              <a:t> 안과 밖에서 멤버들 간에 활발한 교류와 정보공유를 하고 있습니다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이제 우리는 우리 </a:t>
            </a:r>
            <a:r>
              <a:rPr lang="en-US" altLang="ko-KR" baseline="0" smtClean="0"/>
              <a:t>AAEF</a:t>
            </a:r>
            <a:r>
              <a:rPr lang="ko-KR" altLang="en-US" baseline="0" smtClean="0"/>
              <a:t>의 나아갈 길과 방향에 대해서 깊이 고민해 보아야 할 시점입니다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20</a:t>
            </a:r>
            <a:r>
              <a:rPr lang="ko-KR" altLang="en-US" baseline="0" smtClean="0"/>
              <a:t>초 </a:t>
            </a:r>
            <a:r>
              <a:rPr lang="en-US" altLang="ko-KR" baseline="0" smtClean="0"/>
              <a:t>x 2 = 40</a:t>
            </a:r>
            <a:r>
              <a:rPr lang="ko-KR" altLang="en-US" baseline="0" smtClean="0"/>
              <a:t>초</a:t>
            </a:r>
            <a:endParaRPr lang="en-US" altLang="ko-KR" baseline="0" smtClean="0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우선</a:t>
            </a:r>
            <a:r>
              <a:rPr lang="en-US" altLang="ko-KR" smtClean="0"/>
              <a:t> </a:t>
            </a:r>
            <a:r>
              <a:rPr lang="ko-KR" altLang="en-US" smtClean="0"/>
              <a:t>우리 </a:t>
            </a:r>
            <a:r>
              <a:rPr lang="en-US" altLang="ko-KR" smtClean="0"/>
              <a:t>AAEF</a:t>
            </a:r>
            <a:r>
              <a:rPr lang="ko-KR" altLang="en-US" smtClean="0"/>
              <a:t>는 어떻게 성장해 나갈 것인지를 고민해야 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그리고 어떻게 진화해 나가야 할 것인지도 고민해야 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많은 비용을 들여서 모이게된 우리들의 시간을 최대한 가치있게 활용할 방안을 찾아야 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(20</a:t>
            </a:r>
            <a:r>
              <a:rPr lang="ko-KR" altLang="en-US" smtClean="0"/>
              <a:t>초 </a:t>
            </a:r>
            <a:r>
              <a:rPr lang="en-US" altLang="ko-KR" smtClean="0"/>
              <a:t>x 2 = 40</a:t>
            </a:r>
            <a:r>
              <a:rPr lang="ko-KR" altLang="en-US" smtClean="0"/>
              <a:t>초</a:t>
            </a:r>
            <a:r>
              <a:rPr lang="en-US" altLang="ko-KR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지금까지의</a:t>
            </a:r>
            <a:r>
              <a:rPr lang="en-US" altLang="ko-KR" smtClean="0"/>
              <a:t> </a:t>
            </a:r>
            <a:r>
              <a:rPr lang="ko-KR" altLang="en-US" smtClean="0"/>
              <a:t>행사에서 </a:t>
            </a:r>
            <a:r>
              <a:rPr lang="en-US" altLang="ko-KR" smtClean="0"/>
              <a:t>AAEF</a:t>
            </a:r>
            <a:r>
              <a:rPr lang="ko-KR" altLang="en-US" smtClean="0"/>
              <a:t>에는 자동차 재활용 업체는 물론</a:t>
            </a:r>
            <a:r>
              <a:rPr lang="en-US" altLang="ko-KR" smtClean="0"/>
              <a:t>, </a:t>
            </a:r>
            <a:r>
              <a:rPr lang="ko-KR" altLang="en-US" smtClean="0"/>
              <a:t>정부관계자</a:t>
            </a:r>
            <a:r>
              <a:rPr lang="en-US" altLang="ko-KR" smtClean="0"/>
              <a:t>, </a:t>
            </a:r>
            <a:r>
              <a:rPr lang="ko-KR" altLang="en-US" smtClean="0"/>
              <a:t>제조사</a:t>
            </a:r>
            <a:r>
              <a:rPr lang="en-US" altLang="ko-KR" smtClean="0"/>
              <a:t>, </a:t>
            </a:r>
            <a:r>
              <a:rPr lang="ko-KR" altLang="en-US" smtClean="0"/>
              <a:t>협회</a:t>
            </a:r>
            <a:r>
              <a:rPr lang="en-US" altLang="ko-KR" smtClean="0"/>
              <a:t>, </a:t>
            </a:r>
            <a:r>
              <a:rPr lang="ko-KR" altLang="en-US" smtClean="0"/>
              <a:t>중고부품 유통 네트워크</a:t>
            </a:r>
            <a:r>
              <a:rPr lang="en-US" altLang="ko-KR" smtClean="0"/>
              <a:t>, </a:t>
            </a:r>
            <a:r>
              <a:rPr lang="ko-KR" altLang="en-US" smtClean="0"/>
              <a:t>재활용 기술 및 설비 공급업체 등이 참석하였습니다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우리는 </a:t>
            </a:r>
            <a:r>
              <a:rPr lang="en-US" altLang="ko-KR" smtClean="0"/>
              <a:t>AAEF</a:t>
            </a:r>
            <a:r>
              <a:rPr lang="ko-KR" altLang="en-US" smtClean="0"/>
              <a:t>를 우정과</a:t>
            </a:r>
            <a:r>
              <a:rPr lang="en-US" altLang="ko-KR" smtClean="0"/>
              <a:t>, </a:t>
            </a:r>
            <a:r>
              <a:rPr lang="ko-KR" altLang="en-US" smtClean="0"/>
              <a:t>정보공유</a:t>
            </a:r>
            <a:r>
              <a:rPr lang="en-US" altLang="ko-KR" smtClean="0"/>
              <a:t>,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사업기회 창출의 공간으로 활용하고 있습니다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이러한 행사를 더욱 잘 활용하여</a:t>
            </a:r>
            <a:r>
              <a:rPr lang="en-US" altLang="ko-KR" baseline="0" smtClean="0"/>
              <a:t>, AAEF</a:t>
            </a:r>
            <a:r>
              <a:rPr lang="ko-KR" altLang="en-US" baseline="0" smtClean="0"/>
              <a:t>를 공식적인 기관으로 등록하고자 합니다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또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이를 기반으로 하여 자동차 재활용에 관한 공동연구를 수행하며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전산연계 등을 통한 비즈니스 플라자로서의 역할을 담당할 수 있도록 발전시키자고 제안합니다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(45</a:t>
            </a:r>
            <a:r>
              <a:rPr lang="ko-KR" altLang="en-US" baseline="0" smtClean="0"/>
              <a:t>초 </a:t>
            </a:r>
            <a:r>
              <a:rPr lang="en-US" altLang="ko-KR" baseline="0" smtClean="0"/>
              <a:t>x 2 = 1.5</a:t>
            </a:r>
            <a:r>
              <a:rPr lang="ko-KR" altLang="en-US" baseline="0" smtClean="0"/>
              <a:t>분</a:t>
            </a:r>
            <a:r>
              <a:rPr lang="en-US" altLang="ko-KR" baseline="0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AAEF</a:t>
            </a:r>
            <a:r>
              <a:rPr lang="ko-KR" altLang="en-US" smtClean="0"/>
              <a:t>는 실질적인 사업을 추진하는 비즈니스 집단은 아닙니다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우리는 </a:t>
            </a:r>
            <a:r>
              <a:rPr lang="en-US" altLang="ko-KR" smtClean="0"/>
              <a:t>AAEF</a:t>
            </a:r>
            <a:r>
              <a:rPr lang="ko-KR" altLang="en-US" smtClean="0"/>
              <a:t>를 바탕으로 각국의 자동차 재활용 산업의 부가가치를 증가시켜야 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그리고 희토류 재활용 등의 새로운 사업기회를 창출하기 위해 실질적인 공동연구 기반도 만들어야 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그러기 위해서는 </a:t>
            </a:r>
            <a:r>
              <a:rPr lang="en-US" altLang="ko-KR" smtClean="0"/>
              <a:t>AAEF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활동에만 그칠 것이 아니라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실질적인 사업화 조직을 만들어야 합니다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이러한 사업화 조직으로서 저는 </a:t>
            </a:r>
            <a:r>
              <a:rPr lang="en-US" altLang="ko-KR" baseline="0" smtClean="0"/>
              <a:t>AARN, </a:t>
            </a:r>
            <a:r>
              <a:rPr lang="ko-KR" altLang="en-US" baseline="0" smtClean="0"/>
              <a:t>즉 </a:t>
            </a:r>
            <a:r>
              <a:rPr lang="en-US" altLang="ko-KR" baseline="0" smtClean="0"/>
              <a:t>Asia Automotive Recycling Network</a:t>
            </a:r>
            <a:r>
              <a:rPr lang="ko-KR" altLang="en-US" baseline="0" smtClean="0"/>
              <a:t>를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제안하고자 합니다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(50</a:t>
            </a:r>
            <a:r>
              <a:rPr lang="ko-KR" altLang="en-US" baseline="0" smtClean="0"/>
              <a:t>초 </a:t>
            </a:r>
            <a:r>
              <a:rPr lang="en-US" altLang="ko-KR" baseline="0" smtClean="0"/>
              <a:t>x 2 = 100</a:t>
            </a:r>
            <a:r>
              <a:rPr lang="ko-KR" altLang="en-US" baseline="0" smtClean="0"/>
              <a:t>초</a:t>
            </a:r>
            <a:r>
              <a:rPr lang="en-US" altLang="ko-KR" baseline="0" smtClean="0"/>
              <a:t>, 1.5</a:t>
            </a:r>
            <a:r>
              <a:rPr lang="ko-KR" altLang="en-US" baseline="0" smtClean="0"/>
              <a:t>분</a:t>
            </a:r>
            <a:r>
              <a:rPr lang="en-US" altLang="ko-KR" baseline="0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mtClean="0"/>
              <a:t>우선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각 국가내에서 </a:t>
            </a:r>
            <a:r>
              <a:rPr lang="en-US" altLang="ko-KR" baseline="0" smtClean="0"/>
              <a:t>ARN</a:t>
            </a:r>
            <a:r>
              <a:rPr lang="ko-KR" altLang="en-US" baseline="0" smtClean="0"/>
              <a:t>을 구성하는 것이 첫번째 단계입니다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ARN</a:t>
            </a:r>
            <a:r>
              <a:rPr lang="ko-KR" altLang="en-US" baseline="0" smtClean="0"/>
              <a:t>은 자국 내에서 리딩그룹을 중심으로 각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국가의 현실에 맞도록 네트워크를 구성하여야 합니다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이런 </a:t>
            </a:r>
            <a:r>
              <a:rPr lang="en-US" altLang="ko-KR" baseline="0" smtClean="0"/>
              <a:t>ARN</a:t>
            </a:r>
            <a:r>
              <a:rPr lang="ko-KR" altLang="en-US" baseline="0" smtClean="0"/>
              <a:t>이 모여 네트워크를 형성하는 것이 </a:t>
            </a:r>
            <a:r>
              <a:rPr lang="en-US" altLang="ko-KR" baseline="0" smtClean="0"/>
              <a:t>AARN</a:t>
            </a:r>
            <a:r>
              <a:rPr lang="ko-KR" altLang="en-US" baseline="0" smtClean="0"/>
              <a:t> 입니다</a:t>
            </a:r>
            <a:r>
              <a:rPr lang="en-US" altLang="ko-KR" baseline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AARN</a:t>
            </a:r>
            <a:r>
              <a:rPr lang="ko-KR" altLang="en-US" smtClean="0"/>
              <a:t>은 각국의 </a:t>
            </a:r>
            <a:r>
              <a:rPr lang="en-US" altLang="ko-KR" smtClean="0"/>
              <a:t>ARN</a:t>
            </a:r>
            <a:r>
              <a:rPr lang="ko-KR" altLang="en-US" smtClean="0"/>
              <a:t>을 연결하여 실질적인 사업화를 수행할 수 있는 사업화 네트워크로 운영되는 것이 바람직합니다</a:t>
            </a:r>
            <a:r>
              <a:rPr lang="en-US" altLang="ko-KR" smtClean="0"/>
              <a:t>.</a:t>
            </a:r>
          </a:p>
          <a:p>
            <a:endParaRPr lang="en-US" altLang="ko-KR" smtClean="0"/>
          </a:p>
          <a:p>
            <a:r>
              <a:rPr lang="ko-KR" altLang="en-US" smtClean="0"/>
              <a:t>다만</a:t>
            </a:r>
            <a:r>
              <a:rPr lang="en-US" altLang="ko-KR" smtClean="0"/>
              <a:t>,</a:t>
            </a:r>
            <a:r>
              <a:rPr lang="en-US" altLang="ko-KR" baseline="0" smtClean="0"/>
              <a:t> </a:t>
            </a:r>
            <a:r>
              <a:rPr lang="ko-KR" altLang="en-US" baseline="0" smtClean="0"/>
              <a:t>그 구성과정은 각국의 </a:t>
            </a:r>
            <a:r>
              <a:rPr lang="en-US" altLang="ko-KR" baseline="0" smtClean="0"/>
              <a:t>AAEF </a:t>
            </a:r>
            <a:r>
              <a:rPr lang="ko-KR" altLang="en-US" baseline="0" smtClean="0"/>
              <a:t>리딩 기관이 주도적 역할을 담당할 필요가 있습니다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ko-KR" altLang="en-US" baseline="0" smtClean="0"/>
              <a:t>그리하여 사업추진은 </a:t>
            </a:r>
            <a:r>
              <a:rPr lang="en-US" altLang="ko-KR" baseline="0" smtClean="0"/>
              <a:t>AARN</a:t>
            </a:r>
            <a:r>
              <a:rPr lang="ko-KR" altLang="en-US" baseline="0" smtClean="0"/>
              <a:t>이 실시하더라도</a:t>
            </a:r>
            <a:r>
              <a:rPr lang="en-US" altLang="ko-KR" baseline="0" smtClean="0"/>
              <a:t>, </a:t>
            </a:r>
            <a:r>
              <a:rPr lang="ko-KR" altLang="en-US" baseline="0" smtClean="0"/>
              <a:t>그 </a:t>
            </a:r>
            <a:r>
              <a:rPr lang="en-US" altLang="ko-KR" baseline="0" smtClean="0"/>
              <a:t>DNA</a:t>
            </a:r>
            <a:r>
              <a:rPr lang="ko-KR" altLang="en-US" baseline="0" smtClean="0"/>
              <a:t>와 </a:t>
            </a:r>
            <a:r>
              <a:rPr lang="en-US" altLang="ko-KR" baseline="0" smtClean="0"/>
              <a:t>backbone</a:t>
            </a:r>
            <a:r>
              <a:rPr lang="ko-KR" altLang="en-US" baseline="0" smtClean="0"/>
              <a:t>은 </a:t>
            </a:r>
            <a:r>
              <a:rPr lang="en-US" altLang="ko-KR" baseline="0" smtClean="0"/>
              <a:t>AAEF</a:t>
            </a:r>
            <a:r>
              <a:rPr lang="ko-KR" altLang="en-US" baseline="0" smtClean="0"/>
              <a:t>가 되도록 하자는 제안입니다</a:t>
            </a:r>
            <a:r>
              <a:rPr lang="en-US" altLang="ko-KR" baseline="0" smtClean="0"/>
              <a:t>.</a:t>
            </a:r>
          </a:p>
          <a:p>
            <a:endParaRPr lang="en-US" altLang="ko-KR" baseline="0" smtClean="0"/>
          </a:p>
          <a:p>
            <a:r>
              <a:rPr lang="en-US" altLang="ko-KR" baseline="0" smtClean="0"/>
              <a:t>(30</a:t>
            </a:r>
            <a:r>
              <a:rPr lang="ko-KR" altLang="en-US" baseline="0" smtClean="0"/>
              <a:t>초 </a:t>
            </a:r>
            <a:r>
              <a:rPr lang="en-US" altLang="ko-KR" baseline="0" smtClean="0"/>
              <a:t>x 2 = 60</a:t>
            </a:r>
            <a:r>
              <a:rPr lang="ko-KR" altLang="en-US" baseline="0" smtClean="0"/>
              <a:t>초</a:t>
            </a:r>
            <a:r>
              <a:rPr lang="en-US" altLang="ko-KR" baseline="0" smtClean="0"/>
              <a:t>)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A8DA-6689-4AAA-8742-32D6FB44D54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28C-28BB-4F61-83B2-4A52DC38ABE6}" type="datetimeFigureOut">
              <a:rPr lang="ko-KR" altLang="en-US" smtClean="0"/>
              <a:pPr/>
              <a:t>2012-11-30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F5AA-5185-451A-A410-8FBAA1ADE8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16.gif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nature-07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t="129" r="6279"/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344144" y="2708920"/>
            <a:ext cx="4561856" cy="8640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smtClean="0">
                <a:solidFill>
                  <a:srgbClr val="FF6600"/>
                </a:solidFill>
              </a:rPr>
              <a:t>AAEF &amp; AARN</a:t>
            </a:r>
            <a:endParaRPr lang="ko-KR" altLang="en-US" sz="3200" b="1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1462" y="502595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1</a:t>
            </a:r>
            <a:r>
              <a:rPr lang="en-US" altLang="ko-KR" baseline="30000" smtClean="0"/>
              <a:t>st</a:t>
            </a:r>
            <a:r>
              <a:rPr lang="en-US" altLang="ko-KR" smtClean="0"/>
              <a:t> Dec. 2012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05765" y="5703639"/>
            <a:ext cx="413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smtClean="0"/>
              <a:t>Auto Infra   Yong Hoe Koo</a:t>
            </a:r>
            <a:endParaRPr lang="ko-KR" altLang="en-US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272480" y="260648"/>
            <a:ext cx="479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altLang="ko-KR" b="1" baseline="3000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altLang="ko-KR" b="1" smtClean="0">
                <a:solidFill>
                  <a:schemeClr val="accent2">
                    <a:lumMod val="75000"/>
                  </a:schemeClr>
                </a:solidFill>
              </a:rPr>
              <a:t> Asian Automotive Environment Forum</a:t>
            </a:r>
            <a:endParaRPr lang="ko-KR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63039" y="188640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AARN &amp; Alliance</a:t>
            </a:r>
            <a:endParaRPr lang="ko-KR" altLang="en-US" sz="2400" b="1"/>
          </a:p>
        </p:txBody>
      </p:sp>
      <p:sp>
        <p:nvSpPr>
          <p:cNvPr id="40" name="타원 39"/>
          <p:cNvSpPr/>
          <p:nvPr/>
        </p:nvSpPr>
        <p:spPr>
          <a:xfrm>
            <a:off x="776536" y="1052736"/>
            <a:ext cx="5040560" cy="51125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/>
              <a:t>AARN</a:t>
            </a:r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en-US" altLang="ko-KR" sz="2400" smtClean="0"/>
          </a:p>
          <a:p>
            <a:pPr algn="ctr"/>
            <a:endParaRPr lang="ko-KR" altLang="en-US" sz="2400"/>
          </a:p>
        </p:txBody>
      </p:sp>
      <p:sp>
        <p:nvSpPr>
          <p:cNvPr id="41" name="타원 40"/>
          <p:cNvSpPr/>
          <p:nvPr/>
        </p:nvSpPr>
        <p:spPr>
          <a:xfrm>
            <a:off x="1064568" y="2420888"/>
            <a:ext cx="2376264" cy="23762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mtClean="0"/>
              <a:t>(1</a:t>
            </a:r>
            <a:r>
              <a:rPr lang="en-US" altLang="ko-KR" baseline="30000" smtClean="0"/>
              <a:t>st</a:t>
            </a:r>
            <a:r>
              <a:rPr lang="en-US" altLang="ko-KR" smtClean="0"/>
              <a:t>) Korea</a:t>
            </a:r>
          </a:p>
          <a:p>
            <a:r>
              <a:rPr lang="en-US" altLang="ko-KR" smtClean="0"/>
              <a:t>(2</a:t>
            </a:r>
            <a:r>
              <a:rPr lang="en-US" altLang="ko-KR" baseline="30000" smtClean="0"/>
              <a:t>nd</a:t>
            </a:r>
            <a:r>
              <a:rPr lang="en-US" altLang="ko-KR" smtClean="0"/>
              <a:t>) Japan</a:t>
            </a:r>
          </a:p>
          <a:p>
            <a:r>
              <a:rPr lang="en-US" altLang="ko-KR" smtClean="0"/>
              <a:t>(3</a:t>
            </a:r>
            <a:r>
              <a:rPr lang="en-US" altLang="ko-KR" baseline="30000" smtClean="0"/>
              <a:t>rd</a:t>
            </a:r>
            <a:r>
              <a:rPr lang="en-US" altLang="ko-KR" smtClean="0"/>
              <a:t>) China</a:t>
            </a:r>
          </a:p>
          <a:p>
            <a:r>
              <a:rPr lang="en-US" altLang="ko-KR" smtClean="0"/>
              <a:t>(4</a:t>
            </a:r>
            <a:r>
              <a:rPr lang="en-US" altLang="ko-KR" baseline="30000" smtClean="0"/>
              <a:t>th</a:t>
            </a:r>
            <a:r>
              <a:rPr lang="en-US" altLang="ko-KR" smtClean="0"/>
              <a:t>) Malaysia</a:t>
            </a:r>
          </a:p>
          <a:p>
            <a:r>
              <a:rPr lang="en-US" altLang="ko-KR" smtClean="0"/>
              <a:t>(5</a:t>
            </a:r>
            <a:r>
              <a:rPr lang="en-US" altLang="ko-KR" baseline="30000" smtClean="0"/>
              <a:t>th</a:t>
            </a:r>
            <a:r>
              <a:rPr lang="en-US" altLang="ko-KR" smtClean="0"/>
              <a:t>) Austrailia</a:t>
            </a:r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3152800" y="2276872"/>
            <a:ext cx="2376264" cy="26642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en-US" altLang="ko-KR" smtClean="0"/>
              <a:t>Vietnam</a:t>
            </a:r>
          </a:p>
          <a:p>
            <a:pPr marL="180975"/>
            <a:r>
              <a:rPr lang="en-US" altLang="ko-KR" smtClean="0"/>
              <a:t>Mongolia</a:t>
            </a:r>
          </a:p>
          <a:p>
            <a:pPr marL="180975"/>
            <a:r>
              <a:rPr lang="en-US" altLang="ko-KR" smtClean="0"/>
              <a:t>Indonesia</a:t>
            </a:r>
          </a:p>
          <a:p>
            <a:pPr marL="180975"/>
            <a:r>
              <a:rPr lang="en-US" altLang="ko-KR" smtClean="0"/>
              <a:t>Raos</a:t>
            </a:r>
          </a:p>
          <a:p>
            <a:pPr marL="180975"/>
            <a:r>
              <a:rPr lang="en-US" altLang="ko-KR" smtClean="0"/>
              <a:t>Cambodia</a:t>
            </a:r>
          </a:p>
          <a:p>
            <a:pPr marL="180975"/>
            <a:r>
              <a:rPr lang="en-US" altLang="ko-KR" smtClean="0"/>
              <a:t>Miyanma</a:t>
            </a:r>
          </a:p>
          <a:p>
            <a:pPr marL="180975"/>
            <a:r>
              <a:rPr lang="en-US" altLang="ko-KR" smtClean="0"/>
              <a:t>India</a:t>
            </a:r>
          </a:p>
          <a:p>
            <a:pPr marL="180975"/>
            <a:r>
              <a:rPr lang="en-US" altLang="ko-KR" smtClean="0"/>
              <a:t>Middle east</a:t>
            </a:r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1568624" y="1916832"/>
            <a:ext cx="13681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AAEF</a:t>
            </a:r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5745088" y="1052736"/>
            <a:ext cx="3096344" cy="5112568"/>
          </a:xfrm>
          <a:prstGeom prst="roundRect">
            <a:avLst>
              <a:gd name="adj" fmla="val 145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/>
              <a:t>AARN-Alliance</a:t>
            </a:r>
          </a:p>
          <a:p>
            <a:endParaRPr lang="en-US" altLang="ko-KR" sz="2000" smtClean="0"/>
          </a:p>
          <a:p>
            <a:endParaRPr lang="en-US" altLang="ko-KR" sz="2000" smtClean="0"/>
          </a:p>
          <a:p>
            <a:pPr marL="261938"/>
            <a:r>
              <a:rPr lang="en-US" altLang="ko-KR" sz="2000" smtClean="0"/>
              <a:t>USA (ARA)</a:t>
            </a:r>
          </a:p>
          <a:p>
            <a:pPr marL="261938"/>
            <a:r>
              <a:rPr lang="en-US" altLang="ko-KR" sz="2000" smtClean="0"/>
              <a:t>Canada (ARC)</a:t>
            </a:r>
          </a:p>
          <a:p>
            <a:pPr marL="261938"/>
            <a:r>
              <a:rPr lang="en-US" altLang="ko-KR" sz="2000" smtClean="0"/>
              <a:t>Brazil</a:t>
            </a:r>
          </a:p>
          <a:p>
            <a:pPr marL="261938"/>
            <a:r>
              <a:rPr lang="en-US" altLang="ko-KR" sz="2000" smtClean="0"/>
              <a:t>Argentina</a:t>
            </a:r>
          </a:p>
          <a:p>
            <a:pPr marL="261938"/>
            <a:r>
              <a:rPr lang="en-US" altLang="ko-KR" sz="2000" smtClean="0"/>
              <a:t>Chile…</a:t>
            </a:r>
          </a:p>
          <a:p>
            <a:pPr marL="261938"/>
            <a:endParaRPr lang="en-US" altLang="ko-KR" sz="2000" smtClean="0"/>
          </a:p>
          <a:p>
            <a:pPr marL="261938"/>
            <a:r>
              <a:rPr lang="en-US" altLang="ko-KR" sz="2000" smtClean="0"/>
              <a:t>EU members</a:t>
            </a:r>
          </a:p>
          <a:p>
            <a:pPr marL="261938"/>
            <a:endParaRPr lang="en-US" altLang="ko-KR" sz="2000" smtClean="0"/>
          </a:p>
          <a:p>
            <a:pPr marL="261938"/>
            <a:r>
              <a:rPr lang="en-US" altLang="ko-KR" sz="2000" smtClean="0"/>
              <a:t>Africa</a:t>
            </a:r>
          </a:p>
          <a:p>
            <a:endParaRPr lang="en-US" altLang="ko-KR" sz="2000" smtClean="0"/>
          </a:p>
          <a:p>
            <a:endParaRPr lang="en-US" altLang="ko-KR" sz="2000" smtClean="0"/>
          </a:p>
          <a:p>
            <a:endParaRPr lang="en-US" altLang="ko-KR" sz="2000" smtClean="0"/>
          </a:p>
        </p:txBody>
      </p:sp>
      <p:sp>
        <p:nvSpPr>
          <p:cNvPr id="9" name="오른쪽 화살표 8"/>
          <p:cNvSpPr/>
          <p:nvPr/>
        </p:nvSpPr>
        <p:spPr>
          <a:xfrm flipH="1">
            <a:off x="2936776" y="3356992"/>
            <a:ext cx="648072" cy="43204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63039" y="188640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AAEF &amp; AARN </a:t>
            </a:r>
            <a:r>
              <a:rPr lang="ko-KR" altLang="en-US" sz="2400" b="1" smtClean="0"/>
              <a:t>발전 단계</a:t>
            </a:r>
            <a:endParaRPr lang="ko-KR" altLang="en-US" sz="2400" b="1"/>
          </a:p>
        </p:txBody>
      </p:sp>
      <p:sp>
        <p:nvSpPr>
          <p:cNvPr id="3" name="자유형 2"/>
          <p:cNvSpPr/>
          <p:nvPr/>
        </p:nvSpPr>
        <p:spPr>
          <a:xfrm>
            <a:off x="993353" y="3933056"/>
            <a:ext cx="7531522" cy="1368152"/>
          </a:xfrm>
          <a:custGeom>
            <a:avLst/>
            <a:gdLst>
              <a:gd name="connsiteX0" fmla="*/ 0 w 1599728"/>
              <a:gd name="connsiteY0" fmla="*/ 0 h 1353636"/>
              <a:gd name="connsiteX1" fmla="*/ 1599728 w 1599728"/>
              <a:gd name="connsiteY1" fmla="*/ 0 h 1353636"/>
              <a:gd name="connsiteX2" fmla="*/ 1599728 w 1599728"/>
              <a:gd name="connsiteY2" fmla="*/ 1353636 h 1353636"/>
              <a:gd name="connsiteX3" fmla="*/ 0 w 1599728"/>
              <a:gd name="connsiteY3" fmla="*/ 1353636 h 1353636"/>
              <a:gd name="connsiteX4" fmla="*/ 0 w 1599728"/>
              <a:gd name="connsiteY4" fmla="*/ 0 h 1353636"/>
              <a:gd name="connsiteX0" fmla="*/ 0 w 1599728"/>
              <a:gd name="connsiteY0" fmla="*/ 0 h 1353636"/>
              <a:gd name="connsiteX1" fmla="*/ 1599728 w 1599728"/>
              <a:gd name="connsiteY1" fmla="*/ 0 h 1353636"/>
              <a:gd name="connsiteX2" fmla="*/ 1584176 w 1599728"/>
              <a:gd name="connsiteY2" fmla="*/ 1065604 h 1353636"/>
              <a:gd name="connsiteX3" fmla="*/ 1599728 w 1599728"/>
              <a:gd name="connsiteY3" fmla="*/ 1353636 h 1353636"/>
              <a:gd name="connsiteX4" fmla="*/ 0 w 1599728"/>
              <a:gd name="connsiteY4" fmla="*/ 1353636 h 1353636"/>
              <a:gd name="connsiteX5" fmla="*/ 0 w 1599728"/>
              <a:gd name="connsiteY5" fmla="*/ 0 h 1353636"/>
              <a:gd name="connsiteX0" fmla="*/ 0 w 2448272"/>
              <a:gd name="connsiteY0" fmla="*/ 0 h 1353636"/>
              <a:gd name="connsiteX1" fmla="*/ 1599728 w 2448272"/>
              <a:gd name="connsiteY1" fmla="*/ 0 h 1353636"/>
              <a:gd name="connsiteX2" fmla="*/ 1584176 w 2448272"/>
              <a:gd name="connsiteY2" fmla="*/ 1065604 h 1353636"/>
              <a:gd name="connsiteX3" fmla="*/ 2448272 w 2448272"/>
              <a:gd name="connsiteY3" fmla="*/ 1065604 h 1353636"/>
              <a:gd name="connsiteX4" fmla="*/ 1599728 w 2448272"/>
              <a:gd name="connsiteY4" fmla="*/ 1353636 h 1353636"/>
              <a:gd name="connsiteX5" fmla="*/ 0 w 2448272"/>
              <a:gd name="connsiteY5" fmla="*/ 1353636 h 1353636"/>
              <a:gd name="connsiteX6" fmla="*/ 0 w 2448272"/>
              <a:gd name="connsiteY6" fmla="*/ 0 h 1353636"/>
              <a:gd name="connsiteX0" fmla="*/ 0 w 2448272"/>
              <a:gd name="connsiteY0" fmla="*/ 14516 h 1368152"/>
              <a:gd name="connsiteX1" fmla="*/ 1584176 w 2448272"/>
              <a:gd name="connsiteY1" fmla="*/ 0 h 1368152"/>
              <a:gd name="connsiteX2" fmla="*/ 1584176 w 2448272"/>
              <a:gd name="connsiteY2" fmla="*/ 1080120 h 1368152"/>
              <a:gd name="connsiteX3" fmla="*/ 2448272 w 2448272"/>
              <a:gd name="connsiteY3" fmla="*/ 1080120 h 1368152"/>
              <a:gd name="connsiteX4" fmla="*/ 1599728 w 2448272"/>
              <a:gd name="connsiteY4" fmla="*/ 1368152 h 1368152"/>
              <a:gd name="connsiteX5" fmla="*/ 0 w 2448272"/>
              <a:gd name="connsiteY5" fmla="*/ 1368152 h 1368152"/>
              <a:gd name="connsiteX6" fmla="*/ 0 w 2448272"/>
              <a:gd name="connsiteY6" fmla="*/ 14516 h 1368152"/>
              <a:gd name="connsiteX0" fmla="*/ 0 w 3888432"/>
              <a:gd name="connsiteY0" fmla="*/ 14516 h 1368152"/>
              <a:gd name="connsiteX1" fmla="*/ 1584176 w 3888432"/>
              <a:gd name="connsiteY1" fmla="*/ 0 h 1368152"/>
              <a:gd name="connsiteX2" fmla="*/ 1584176 w 3888432"/>
              <a:gd name="connsiteY2" fmla="*/ 1080120 h 1368152"/>
              <a:gd name="connsiteX3" fmla="*/ 2448272 w 3888432"/>
              <a:gd name="connsiteY3" fmla="*/ 1080120 h 1368152"/>
              <a:gd name="connsiteX4" fmla="*/ 3888432 w 3888432"/>
              <a:gd name="connsiteY4" fmla="*/ 1296144 h 1368152"/>
              <a:gd name="connsiteX5" fmla="*/ 1599728 w 3888432"/>
              <a:gd name="connsiteY5" fmla="*/ 1368152 h 1368152"/>
              <a:gd name="connsiteX6" fmla="*/ 0 w 3888432"/>
              <a:gd name="connsiteY6" fmla="*/ 1368152 h 1368152"/>
              <a:gd name="connsiteX7" fmla="*/ 0 w 3888432"/>
              <a:gd name="connsiteY7" fmla="*/ 14516 h 1368152"/>
              <a:gd name="connsiteX0" fmla="*/ 0 w 9001000"/>
              <a:gd name="connsiteY0" fmla="*/ 14516 h 1368152"/>
              <a:gd name="connsiteX1" fmla="*/ 1584176 w 9001000"/>
              <a:gd name="connsiteY1" fmla="*/ 0 h 1368152"/>
              <a:gd name="connsiteX2" fmla="*/ 1584176 w 9001000"/>
              <a:gd name="connsiteY2" fmla="*/ 1080120 h 1368152"/>
              <a:gd name="connsiteX3" fmla="*/ 2448272 w 9001000"/>
              <a:gd name="connsiteY3" fmla="*/ 1080120 h 1368152"/>
              <a:gd name="connsiteX4" fmla="*/ 9001000 w 9001000"/>
              <a:gd name="connsiteY4" fmla="*/ 1152128 h 1368152"/>
              <a:gd name="connsiteX5" fmla="*/ 3888432 w 9001000"/>
              <a:gd name="connsiteY5" fmla="*/ 1296144 h 1368152"/>
              <a:gd name="connsiteX6" fmla="*/ 1599728 w 9001000"/>
              <a:gd name="connsiteY6" fmla="*/ 1368152 h 1368152"/>
              <a:gd name="connsiteX7" fmla="*/ 0 w 9001000"/>
              <a:gd name="connsiteY7" fmla="*/ 1368152 h 1368152"/>
              <a:gd name="connsiteX8" fmla="*/ 0 w 9001000"/>
              <a:gd name="connsiteY8" fmla="*/ 14516 h 1368152"/>
              <a:gd name="connsiteX0" fmla="*/ 0 w 9001000"/>
              <a:gd name="connsiteY0" fmla="*/ 14516 h 1368152"/>
              <a:gd name="connsiteX1" fmla="*/ 1584176 w 9001000"/>
              <a:gd name="connsiteY1" fmla="*/ 0 h 1368152"/>
              <a:gd name="connsiteX2" fmla="*/ 1584176 w 9001000"/>
              <a:gd name="connsiteY2" fmla="*/ 1080120 h 1368152"/>
              <a:gd name="connsiteX3" fmla="*/ 2448272 w 9001000"/>
              <a:gd name="connsiteY3" fmla="*/ 1080120 h 1368152"/>
              <a:gd name="connsiteX4" fmla="*/ 9001000 w 9001000"/>
              <a:gd name="connsiteY4" fmla="*/ 1152128 h 1368152"/>
              <a:gd name="connsiteX5" fmla="*/ 9001000 w 9001000"/>
              <a:gd name="connsiteY5" fmla="*/ 1296144 h 1368152"/>
              <a:gd name="connsiteX6" fmla="*/ 1599728 w 9001000"/>
              <a:gd name="connsiteY6" fmla="*/ 1368152 h 1368152"/>
              <a:gd name="connsiteX7" fmla="*/ 0 w 9001000"/>
              <a:gd name="connsiteY7" fmla="*/ 1368152 h 1368152"/>
              <a:gd name="connsiteX8" fmla="*/ 0 w 9001000"/>
              <a:gd name="connsiteY8" fmla="*/ 14516 h 1368152"/>
              <a:gd name="connsiteX0" fmla="*/ 0 w 9001000"/>
              <a:gd name="connsiteY0" fmla="*/ 14516 h 1368152"/>
              <a:gd name="connsiteX1" fmla="*/ 1584176 w 9001000"/>
              <a:gd name="connsiteY1" fmla="*/ 0 h 1368152"/>
              <a:gd name="connsiteX2" fmla="*/ 1584176 w 9001000"/>
              <a:gd name="connsiteY2" fmla="*/ 1080120 h 1368152"/>
              <a:gd name="connsiteX3" fmla="*/ 8352928 w 9001000"/>
              <a:gd name="connsiteY3" fmla="*/ 1152128 h 1368152"/>
              <a:gd name="connsiteX4" fmla="*/ 9001000 w 9001000"/>
              <a:gd name="connsiteY4" fmla="*/ 1152128 h 1368152"/>
              <a:gd name="connsiteX5" fmla="*/ 9001000 w 9001000"/>
              <a:gd name="connsiteY5" fmla="*/ 1296144 h 1368152"/>
              <a:gd name="connsiteX6" fmla="*/ 1599728 w 9001000"/>
              <a:gd name="connsiteY6" fmla="*/ 1368152 h 1368152"/>
              <a:gd name="connsiteX7" fmla="*/ 0 w 9001000"/>
              <a:gd name="connsiteY7" fmla="*/ 1368152 h 1368152"/>
              <a:gd name="connsiteX8" fmla="*/ 0 w 9001000"/>
              <a:gd name="connsiteY8" fmla="*/ 14516 h 1368152"/>
              <a:gd name="connsiteX0" fmla="*/ 0 w 9001000"/>
              <a:gd name="connsiteY0" fmla="*/ 14516 h 1368152"/>
              <a:gd name="connsiteX1" fmla="*/ 1584176 w 9001000"/>
              <a:gd name="connsiteY1" fmla="*/ 0 h 1368152"/>
              <a:gd name="connsiteX2" fmla="*/ 1584176 w 9001000"/>
              <a:gd name="connsiteY2" fmla="*/ 1080120 h 1368152"/>
              <a:gd name="connsiteX3" fmla="*/ 8352928 w 9001000"/>
              <a:gd name="connsiteY3" fmla="*/ 1152128 h 1368152"/>
              <a:gd name="connsiteX4" fmla="*/ 8640960 w 9001000"/>
              <a:gd name="connsiteY4" fmla="*/ 1080120 h 1368152"/>
              <a:gd name="connsiteX5" fmla="*/ 9001000 w 9001000"/>
              <a:gd name="connsiteY5" fmla="*/ 1152128 h 1368152"/>
              <a:gd name="connsiteX6" fmla="*/ 9001000 w 9001000"/>
              <a:gd name="connsiteY6" fmla="*/ 1296144 h 1368152"/>
              <a:gd name="connsiteX7" fmla="*/ 1599728 w 9001000"/>
              <a:gd name="connsiteY7" fmla="*/ 1368152 h 1368152"/>
              <a:gd name="connsiteX8" fmla="*/ 0 w 9001000"/>
              <a:gd name="connsiteY8" fmla="*/ 1368152 h 1368152"/>
              <a:gd name="connsiteX9" fmla="*/ 0 w 9001000"/>
              <a:gd name="connsiteY9" fmla="*/ 14516 h 1368152"/>
              <a:gd name="connsiteX0" fmla="*/ 0 w 9001000"/>
              <a:gd name="connsiteY0" fmla="*/ 14516 h 1368152"/>
              <a:gd name="connsiteX1" fmla="*/ 1584176 w 9001000"/>
              <a:gd name="connsiteY1" fmla="*/ 0 h 1368152"/>
              <a:gd name="connsiteX2" fmla="*/ 1584176 w 9001000"/>
              <a:gd name="connsiteY2" fmla="*/ 1080120 h 1368152"/>
              <a:gd name="connsiteX3" fmla="*/ 8352928 w 9001000"/>
              <a:gd name="connsiteY3" fmla="*/ 1152128 h 1368152"/>
              <a:gd name="connsiteX4" fmla="*/ 8640960 w 9001000"/>
              <a:gd name="connsiteY4" fmla="*/ 1080120 h 1368152"/>
              <a:gd name="connsiteX5" fmla="*/ 9001000 w 9001000"/>
              <a:gd name="connsiteY5" fmla="*/ 1152128 h 1368152"/>
              <a:gd name="connsiteX6" fmla="*/ 8640960 w 9001000"/>
              <a:gd name="connsiteY6" fmla="*/ 1296144 h 1368152"/>
              <a:gd name="connsiteX7" fmla="*/ 1599728 w 9001000"/>
              <a:gd name="connsiteY7" fmla="*/ 1368152 h 1368152"/>
              <a:gd name="connsiteX8" fmla="*/ 0 w 9001000"/>
              <a:gd name="connsiteY8" fmla="*/ 1368152 h 1368152"/>
              <a:gd name="connsiteX9" fmla="*/ 0 w 9001000"/>
              <a:gd name="connsiteY9" fmla="*/ 14516 h 1368152"/>
              <a:gd name="connsiteX0" fmla="*/ 0 w 9001000"/>
              <a:gd name="connsiteY0" fmla="*/ 14516 h 1368152"/>
              <a:gd name="connsiteX1" fmla="*/ 1584176 w 9001000"/>
              <a:gd name="connsiteY1" fmla="*/ 0 h 1368152"/>
              <a:gd name="connsiteX2" fmla="*/ 1584176 w 9001000"/>
              <a:gd name="connsiteY2" fmla="*/ 1080120 h 1368152"/>
              <a:gd name="connsiteX3" fmla="*/ 8352928 w 9001000"/>
              <a:gd name="connsiteY3" fmla="*/ 1152128 h 1368152"/>
              <a:gd name="connsiteX4" fmla="*/ 8640960 w 9001000"/>
              <a:gd name="connsiteY4" fmla="*/ 1080120 h 1368152"/>
              <a:gd name="connsiteX5" fmla="*/ 9001000 w 9001000"/>
              <a:gd name="connsiteY5" fmla="*/ 1152128 h 1368152"/>
              <a:gd name="connsiteX6" fmla="*/ 8640960 w 9001000"/>
              <a:gd name="connsiteY6" fmla="*/ 1296144 h 1368152"/>
              <a:gd name="connsiteX7" fmla="*/ 8352928 w 9001000"/>
              <a:gd name="connsiteY7" fmla="*/ 1224136 h 1368152"/>
              <a:gd name="connsiteX8" fmla="*/ 1599728 w 9001000"/>
              <a:gd name="connsiteY8" fmla="*/ 1368152 h 1368152"/>
              <a:gd name="connsiteX9" fmla="*/ 0 w 9001000"/>
              <a:gd name="connsiteY9" fmla="*/ 1368152 h 1368152"/>
              <a:gd name="connsiteX10" fmla="*/ 0 w 9001000"/>
              <a:gd name="connsiteY10" fmla="*/ 14516 h 1368152"/>
              <a:gd name="connsiteX0" fmla="*/ 0 w 9001000"/>
              <a:gd name="connsiteY0" fmla="*/ 14516 h 1368152"/>
              <a:gd name="connsiteX1" fmla="*/ 1584176 w 9001000"/>
              <a:gd name="connsiteY1" fmla="*/ 0 h 1368152"/>
              <a:gd name="connsiteX2" fmla="*/ 1584176 w 9001000"/>
              <a:gd name="connsiteY2" fmla="*/ 1080120 h 1368152"/>
              <a:gd name="connsiteX3" fmla="*/ 8640960 w 9001000"/>
              <a:gd name="connsiteY3" fmla="*/ 1152128 h 1368152"/>
              <a:gd name="connsiteX4" fmla="*/ 8640960 w 9001000"/>
              <a:gd name="connsiteY4" fmla="*/ 1080120 h 1368152"/>
              <a:gd name="connsiteX5" fmla="*/ 9001000 w 9001000"/>
              <a:gd name="connsiteY5" fmla="*/ 1152128 h 1368152"/>
              <a:gd name="connsiteX6" fmla="*/ 8640960 w 9001000"/>
              <a:gd name="connsiteY6" fmla="*/ 1296144 h 1368152"/>
              <a:gd name="connsiteX7" fmla="*/ 8352928 w 9001000"/>
              <a:gd name="connsiteY7" fmla="*/ 1224136 h 1368152"/>
              <a:gd name="connsiteX8" fmla="*/ 1599728 w 9001000"/>
              <a:gd name="connsiteY8" fmla="*/ 1368152 h 1368152"/>
              <a:gd name="connsiteX9" fmla="*/ 0 w 9001000"/>
              <a:gd name="connsiteY9" fmla="*/ 1368152 h 1368152"/>
              <a:gd name="connsiteX10" fmla="*/ 0 w 9001000"/>
              <a:gd name="connsiteY10" fmla="*/ 14516 h 1368152"/>
              <a:gd name="connsiteX0" fmla="*/ 0 w 9001000"/>
              <a:gd name="connsiteY0" fmla="*/ 14516 h 1368152"/>
              <a:gd name="connsiteX1" fmla="*/ 1584176 w 9001000"/>
              <a:gd name="connsiteY1" fmla="*/ 0 h 1368152"/>
              <a:gd name="connsiteX2" fmla="*/ 1584176 w 9001000"/>
              <a:gd name="connsiteY2" fmla="*/ 1080120 h 1368152"/>
              <a:gd name="connsiteX3" fmla="*/ 8640960 w 9001000"/>
              <a:gd name="connsiteY3" fmla="*/ 1152128 h 1368152"/>
              <a:gd name="connsiteX4" fmla="*/ 8640960 w 9001000"/>
              <a:gd name="connsiteY4" fmla="*/ 1080120 h 1368152"/>
              <a:gd name="connsiteX5" fmla="*/ 9001000 w 9001000"/>
              <a:gd name="connsiteY5" fmla="*/ 1152128 h 1368152"/>
              <a:gd name="connsiteX6" fmla="*/ 8640960 w 9001000"/>
              <a:gd name="connsiteY6" fmla="*/ 1296144 h 1368152"/>
              <a:gd name="connsiteX7" fmla="*/ 8640960 w 9001000"/>
              <a:gd name="connsiteY7" fmla="*/ 1224136 h 1368152"/>
              <a:gd name="connsiteX8" fmla="*/ 1599728 w 9001000"/>
              <a:gd name="connsiteY8" fmla="*/ 1368152 h 1368152"/>
              <a:gd name="connsiteX9" fmla="*/ 0 w 9001000"/>
              <a:gd name="connsiteY9" fmla="*/ 1368152 h 1368152"/>
              <a:gd name="connsiteX10" fmla="*/ 0 w 9001000"/>
              <a:gd name="connsiteY10" fmla="*/ 14516 h 1368152"/>
              <a:gd name="connsiteX0" fmla="*/ 0 w 9000207"/>
              <a:gd name="connsiteY0" fmla="*/ 14516 h 1368152"/>
              <a:gd name="connsiteX1" fmla="*/ 1584176 w 9000207"/>
              <a:gd name="connsiteY1" fmla="*/ 0 h 1368152"/>
              <a:gd name="connsiteX2" fmla="*/ 1584176 w 9000207"/>
              <a:gd name="connsiteY2" fmla="*/ 1080120 h 1368152"/>
              <a:gd name="connsiteX3" fmla="*/ 8640960 w 9000207"/>
              <a:gd name="connsiteY3" fmla="*/ 1152128 h 1368152"/>
              <a:gd name="connsiteX4" fmla="*/ 8640960 w 9000207"/>
              <a:gd name="connsiteY4" fmla="*/ 1080120 h 1368152"/>
              <a:gd name="connsiteX5" fmla="*/ 9000207 w 9000207"/>
              <a:gd name="connsiteY5" fmla="*/ 1181869 h 1368152"/>
              <a:gd name="connsiteX6" fmla="*/ 8640960 w 9000207"/>
              <a:gd name="connsiteY6" fmla="*/ 1296144 h 1368152"/>
              <a:gd name="connsiteX7" fmla="*/ 8640960 w 9000207"/>
              <a:gd name="connsiteY7" fmla="*/ 1224136 h 1368152"/>
              <a:gd name="connsiteX8" fmla="*/ 1599728 w 9000207"/>
              <a:gd name="connsiteY8" fmla="*/ 1368152 h 1368152"/>
              <a:gd name="connsiteX9" fmla="*/ 0 w 9000207"/>
              <a:gd name="connsiteY9" fmla="*/ 1368152 h 1368152"/>
              <a:gd name="connsiteX10" fmla="*/ 0 w 9000207"/>
              <a:gd name="connsiteY10" fmla="*/ 14516 h 1368152"/>
              <a:gd name="connsiteX0" fmla="*/ 0 w 9000207"/>
              <a:gd name="connsiteY0" fmla="*/ 14516 h 1368152"/>
              <a:gd name="connsiteX1" fmla="*/ 1584177 w 9000207"/>
              <a:gd name="connsiteY1" fmla="*/ 0 h 1368152"/>
              <a:gd name="connsiteX2" fmla="*/ 1584176 w 9000207"/>
              <a:gd name="connsiteY2" fmla="*/ 1080120 h 1368152"/>
              <a:gd name="connsiteX3" fmla="*/ 8640960 w 9000207"/>
              <a:gd name="connsiteY3" fmla="*/ 1152128 h 1368152"/>
              <a:gd name="connsiteX4" fmla="*/ 8640960 w 9000207"/>
              <a:gd name="connsiteY4" fmla="*/ 1080120 h 1368152"/>
              <a:gd name="connsiteX5" fmla="*/ 9000207 w 9000207"/>
              <a:gd name="connsiteY5" fmla="*/ 1181869 h 1368152"/>
              <a:gd name="connsiteX6" fmla="*/ 8640960 w 9000207"/>
              <a:gd name="connsiteY6" fmla="*/ 1296144 h 1368152"/>
              <a:gd name="connsiteX7" fmla="*/ 8640960 w 9000207"/>
              <a:gd name="connsiteY7" fmla="*/ 1224136 h 1368152"/>
              <a:gd name="connsiteX8" fmla="*/ 1599728 w 9000207"/>
              <a:gd name="connsiteY8" fmla="*/ 1368152 h 1368152"/>
              <a:gd name="connsiteX9" fmla="*/ 0 w 9000207"/>
              <a:gd name="connsiteY9" fmla="*/ 1368152 h 1368152"/>
              <a:gd name="connsiteX10" fmla="*/ 0 w 9000207"/>
              <a:gd name="connsiteY10" fmla="*/ 14516 h 1368152"/>
              <a:gd name="connsiteX0" fmla="*/ 1 w 9000207"/>
              <a:gd name="connsiteY0" fmla="*/ 0 h 1368152"/>
              <a:gd name="connsiteX1" fmla="*/ 1584177 w 9000207"/>
              <a:gd name="connsiteY1" fmla="*/ 0 h 1368152"/>
              <a:gd name="connsiteX2" fmla="*/ 1584176 w 9000207"/>
              <a:gd name="connsiteY2" fmla="*/ 1080120 h 1368152"/>
              <a:gd name="connsiteX3" fmla="*/ 8640960 w 9000207"/>
              <a:gd name="connsiteY3" fmla="*/ 1152128 h 1368152"/>
              <a:gd name="connsiteX4" fmla="*/ 8640960 w 9000207"/>
              <a:gd name="connsiteY4" fmla="*/ 1080120 h 1368152"/>
              <a:gd name="connsiteX5" fmla="*/ 9000207 w 9000207"/>
              <a:gd name="connsiteY5" fmla="*/ 1181869 h 1368152"/>
              <a:gd name="connsiteX6" fmla="*/ 8640960 w 9000207"/>
              <a:gd name="connsiteY6" fmla="*/ 1296144 h 1368152"/>
              <a:gd name="connsiteX7" fmla="*/ 8640960 w 9000207"/>
              <a:gd name="connsiteY7" fmla="*/ 1224136 h 1368152"/>
              <a:gd name="connsiteX8" fmla="*/ 1599728 w 9000207"/>
              <a:gd name="connsiteY8" fmla="*/ 1368152 h 1368152"/>
              <a:gd name="connsiteX9" fmla="*/ 0 w 9000207"/>
              <a:gd name="connsiteY9" fmla="*/ 1368152 h 1368152"/>
              <a:gd name="connsiteX10" fmla="*/ 1 w 9000207"/>
              <a:gd name="connsiteY10" fmla="*/ 0 h 1368152"/>
              <a:gd name="connsiteX0" fmla="*/ 1 w 9000207"/>
              <a:gd name="connsiteY0" fmla="*/ 0 h 1368152"/>
              <a:gd name="connsiteX1" fmla="*/ 1584177 w 9000207"/>
              <a:gd name="connsiteY1" fmla="*/ 0 h 1368152"/>
              <a:gd name="connsiteX2" fmla="*/ 1584176 w 9000207"/>
              <a:gd name="connsiteY2" fmla="*/ 1080120 h 1368152"/>
              <a:gd name="connsiteX3" fmla="*/ 7127999 w 9000207"/>
              <a:gd name="connsiteY3" fmla="*/ 1152128 h 1368152"/>
              <a:gd name="connsiteX4" fmla="*/ 8640960 w 9000207"/>
              <a:gd name="connsiteY4" fmla="*/ 1080120 h 1368152"/>
              <a:gd name="connsiteX5" fmla="*/ 9000207 w 9000207"/>
              <a:gd name="connsiteY5" fmla="*/ 1181869 h 1368152"/>
              <a:gd name="connsiteX6" fmla="*/ 8640960 w 9000207"/>
              <a:gd name="connsiteY6" fmla="*/ 1296144 h 1368152"/>
              <a:gd name="connsiteX7" fmla="*/ 8640960 w 9000207"/>
              <a:gd name="connsiteY7" fmla="*/ 1224136 h 1368152"/>
              <a:gd name="connsiteX8" fmla="*/ 1599728 w 9000207"/>
              <a:gd name="connsiteY8" fmla="*/ 1368152 h 1368152"/>
              <a:gd name="connsiteX9" fmla="*/ 0 w 9000207"/>
              <a:gd name="connsiteY9" fmla="*/ 1368152 h 1368152"/>
              <a:gd name="connsiteX10" fmla="*/ 1 w 9000207"/>
              <a:gd name="connsiteY10" fmla="*/ 0 h 1368152"/>
              <a:gd name="connsiteX0" fmla="*/ 1 w 9000207"/>
              <a:gd name="connsiteY0" fmla="*/ 0 h 1368152"/>
              <a:gd name="connsiteX1" fmla="*/ 1584177 w 9000207"/>
              <a:gd name="connsiteY1" fmla="*/ 0 h 1368152"/>
              <a:gd name="connsiteX2" fmla="*/ 1584176 w 9000207"/>
              <a:gd name="connsiteY2" fmla="*/ 1080120 h 1368152"/>
              <a:gd name="connsiteX3" fmla="*/ 7127999 w 9000207"/>
              <a:gd name="connsiteY3" fmla="*/ 1152128 h 1368152"/>
              <a:gd name="connsiteX4" fmla="*/ 8640960 w 9000207"/>
              <a:gd name="connsiteY4" fmla="*/ 1080120 h 1368152"/>
              <a:gd name="connsiteX5" fmla="*/ 9000207 w 9000207"/>
              <a:gd name="connsiteY5" fmla="*/ 1181869 h 1368152"/>
              <a:gd name="connsiteX6" fmla="*/ 8640960 w 9000207"/>
              <a:gd name="connsiteY6" fmla="*/ 1296144 h 1368152"/>
              <a:gd name="connsiteX7" fmla="*/ 7127999 w 9000207"/>
              <a:gd name="connsiteY7" fmla="*/ 1224136 h 1368152"/>
              <a:gd name="connsiteX8" fmla="*/ 1599728 w 9000207"/>
              <a:gd name="connsiteY8" fmla="*/ 1368152 h 1368152"/>
              <a:gd name="connsiteX9" fmla="*/ 0 w 9000207"/>
              <a:gd name="connsiteY9" fmla="*/ 1368152 h 1368152"/>
              <a:gd name="connsiteX10" fmla="*/ 1 w 9000207"/>
              <a:gd name="connsiteY10" fmla="*/ 0 h 1368152"/>
              <a:gd name="connsiteX0" fmla="*/ 1 w 9000207"/>
              <a:gd name="connsiteY0" fmla="*/ 0 h 1368152"/>
              <a:gd name="connsiteX1" fmla="*/ 1584177 w 9000207"/>
              <a:gd name="connsiteY1" fmla="*/ 0 h 1368152"/>
              <a:gd name="connsiteX2" fmla="*/ 1584176 w 9000207"/>
              <a:gd name="connsiteY2" fmla="*/ 1080120 h 1368152"/>
              <a:gd name="connsiteX3" fmla="*/ 7127999 w 9000207"/>
              <a:gd name="connsiteY3" fmla="*/ 1152128 h 1368152"/>
              <a:gd name="connsiteX4" fmla="*/ 7127999 w 9000207"/>
              <a:gd name="connsiteY4" fmla="*/ 1080120 h 1368152"/>
              <a:gd name="connsiteX5" fmla="*/ 9000207 w 9000207"/>
              <a:gd name="connsiteY5" fmla="*/ 1181869 h 1368152"/>
              <a:gd name="connsiteX6" fmla="*/ 8640960 w 9000207"/>
              <a:gd name="connsiteY6" fmla="*/ 1296144 h 1368152"/>
              <a:gd name="connsiteX7" fmla="*/ 7127999 w 9000207"/>
              <a:gd name="connsiteY7" fmla="*/ 1224136 h 1368152"/>
              <a:gd name="connsiteX8" fmla="*/ 1599728 w 9000207"/>
              <a:gd name="connsiteY8" fmla="*/ 1368152 h 1368152"/>
              <a:gd name="connsiteX9" fmla="*/ 0 w 9000207"/>
              <a:gd name="connsiteY9" fmla="*/ 1368152 h 1368152"/>
              <a:gd name="connsiteX10" fmla="*/ 1 w 9000207"/>
              <a:gd name="connsiteY10" fmla="*/ 0 h 1368152"/>
              <a:gd name="connsiteX0" fmla="*/ 1 w 9000207"/>
              <a:gd name="connsiteY0" fmla="*/ 0 h 1368152"/>
              <a:gd name="connsiteX1" fmla="*/ 1584177 w 9000207"/>
              <a:gd name="connsiteY1" fmla="*/ 0 h 1368152"/>
              <a:gd name="connsiteX2" fmla="*/ 1584176 w 9000207"/>
              <a:gd name="connsiteY2" fmla="*/ 1080120 h 1368152"/>
              <a:gd name="connsiteX3" fmla="*/ 7127999 w 9000207"/>
              <a:gd name="connsiteY3" fmla="*/ 1152128 h 1368152"/>
              <a:gd name="connsiteX4" fmla="*/ 7127999 w 9000207"/>
              <a:gd name="connsiteY4" fmla="*/ 1080120 h 1368152"/>
              <a:gd name="connsiteX5" fmla="*/ 9000207 w 9000207"/>
              <a:gd name="connsiteY5" fmla="*/ 1181869 h 1368152"/>
              <a:gd name="connsiteX6" fmla="*/ 7127999 w 9000207"/>
              <a:gd name="connsiteY6" fmla="*/ 1296144 h 1368152"/>
              <a:gd name="connsiteX7" fmla="*/ 7127999 w 9000207"/>
              <a:gd name="connsiteY7" fmla="*/ 1224136 h 1368152"/>
              <a:gd name="connsiteX8" fmla="*/ 1599728 w 9000207"/>
              <a:gd name="connsiteY8" fmla="*/ 1368152 h 1368152"/>
              <a:gd name="connsiteX9" fmla="*/ 0 w 9000207"/>
              <a:gd name="connsiteY9" fmla="*/ 1368152 h 1368152"/>
              <a:gd name="connsiteX10" fmla="*/ 1 w 9000207"/>
              <a:gd name="connsiteY10" fmla="*/ 0 h 1368152"/>
              <a:gd name="connsiteX0" fmla="*/ 1 w 7531522"/>
              <a:gd name="connsiteY0" fmla="*/ 0 h 1368152"/>
              <a:gd name="connsiteX1" fmla="*/ 1584177 w 7531522"/>
              <a:gd name="connsiteY1" fmla="*/ 0 h 1368152"/>
              <a:gd name="connsiteX2" fmla="*/ 1584176 w 7531522"/>
              <a:gd name="connsiteY2" fmla="*/ 1080120 h 1368152"/>
              <a:gd name="connsiteX3" fmla="*/ 7127999 w 7531522"/>
              <a:gd name="connsiteY3" fmla="*/ 1152128 h 1368152"/>
              <a:gd name="connsiteX4" fmla="*/ 7127999 w 7531522"/>
              <a:gd name="connsiteY4" fmla="*/ 1080120 h 1368152"/>
              <a:gd name="connsiteX5" fmla="*/ 7531522 w 7531522"/>
              <a:gd name="connsiteY5" fmla="*/ 1187798 h 1368152"/>
              <a:gd name="connsiteX6" fmla="*/ 7127999 w 7531522"/>
              <a:gd name="connsiteY6" fmla="*/ 1296144 h 1368152"/>
              <a:gd name="connsiteX7" fmla="*/ 7127999 w 7531522"/>
              <a:gd name="connsiteY7" fmla="*/ 1224136 h 1368152"/>
              <a:gd name="connsiteX8" fmla="*/ 1599728 w 7531522"/>
              <a:gd name="connsiteY8" fmla="*/ 1368152 h 1368152"/>
              <a:gd name="connsiteX9" fmla="*/ 0 w 7531522"/>
              <a:gd name="connsiteY9" fmla="*/ 1368152 h 1368152"/>
              <a:gd name="connsiteX10" fmla="*/ 1 w 7531522"/>
              <a:gd name="connsiteY10" fmla="*/ 0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31522" h="1368152">
                <a:moveTo>
                  <a:pt x="1" y="0"/>
                </a:moveTo>
                <a:lnTo>
                  <a:pt x="1584177" y="0"/>
                </a:lnTo>
                <a:cubicBezTo>
                  <a:pt x="1584177" y="360040"/>
                  <a:pt x="1584176" y="720080"/>
                  <a:pt x="1584176" y="1080120"/>
                </a:cubicBezTo>
                <a:lnTo>
                  <a:pt x="7127999" y="1152128"/>
                </a:lnTo>
                <a:lnTo>
                  <a:pt x="7127999" y="1080120"/>
                </a:lnTo>
                <a:lnTo>
                  <a:pt x="7531522" y="1187798"/>
                </a:lnTo>
                <a:lnTo>
                  <a:pt x="7127999" y="1296144"/>
                </a:lnTo>
                <a:lnTo>
                  <a:pt x="7127999" y="1224136"/>
                </a:lnTo>
                <a:lnTo>
                  <a:pt x="1599728" y="1368152"/>
                </a:lnTo>
                <a:lnTo>
                  <a:pt x="0" y="1368152"/>
                </a:lnTo>
                <a:cubicBezTo>
                  <a:pt x="0" y="912101"/>
                  <a:pt x="1" y="456051"/>
                  <a:pt x="1" y="0"/>
                </a:cubicBezTo>
                <a:close/>
              </a:path>
            </a:pathLst>
          </a:custGeom>
          <a:effectLst>
            <a:outerShdw blurRad="40000" dist="50800" dir="30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smtClean="0"/>
              <a:t>  AAEF </a:t>
            </a:r>
          </a:p>
          <a:p>
            <a:r>
              <a:rPr lang="en-US" altLang="ko-KR" sz="2000" smtClean="0"/>
              <a:t>      Stage</a:t>
            </a:r>
          </a:p>
          <a:p>
            <a:pPr algn="ctr"/>
            <a:endParaRPr lang="ko-KR" altLang="en-US" sz="2000"/>
          </a:p>
        </p:txBody>
      </p:sp>
      <p:sp>
        <p:nvSpPr>
          <p:cNvPr id="7" name="직사각형 6"/>
          <p:cNvSpPr/>
          <p:nvPr/>
        </p:nvSpPr>
        <p:spPr>
          <a:xfrm>
            <a:off x="6954466" y="3933057"/>
            <a:ext cx="1599728" cy="1008111"/>
          </a:xfrm>
          <a:prstGeom prst="rect">
            <a:avLst/>
          </a:prstGeom>
          <a:effectLst>
            <a:outerShdw blurRad="40000" dist="50800" dir="30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smtClean="0"/>
              <a:t>Promotion</a:t>
            </a:r>
          </a:p>
          <a:p>
            <a:pPr algn="ctr"/>
            <a:r>
              <a:rPr lang="en-US" altLang="ko-KR" sz="2000" smtClean="0"/>
              <a:t>   Stage</a:t>
            </a:r>
            <a:endParaRPr lang="ko-KR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632520" y="2924944"/>
            <a:ext cx="3144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b="1" smtClean="0"/>
              <a:t> Development process</a:t>
            </a:r>
            <a:endParaRPr lang="ko-KR" altLang="en-US" sz="2000" b="1"/>
          </a:p>
        </p:txBody>
      </p:sp>
      <p:sp>
        <p:nvSpPr>
          <p:cNvPr id="9" name="TextBox 8"/>
          <p:cNvSpPr txBox="1"/>
          <p:nvPr/>
        </p:nvSpPr>
        <p:spPr>
          <a:xfrm>
            <a:off x="1669626" y="3356992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</a:t>
            </a:r>
            <a:endParaRPr lang="ko-KR" altLang="en-US" sz="2400" b="1"/>
          </a:p>
        </p:txBody>
      </p:sp>
      <p:sp>
        <p:nvSpPr>
          <p:cNvPr id="10" name="TextBox 9"/>
          <p:cNvSpPr txBox="1"/>
          <p:nvPr/>
        </p:nvSpPr>
        <p:spPr>
          <a:xfrm>
            <a:off x="3603036" y="3356992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II</a:t>
            </a:r>
            <a:endParaRPr lang="ko-KR" alt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5569999" y="3356992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III</a:t>
            </a:r>
            <a:endParaRPr lang="ko-KR" altLang="en-US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7557802" y="3356992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IV</a:t>
            </a:r>
            <a:endParaRPr lang="ko-KR" altLang="en-US" sz="2400" b="1"/>
          </a:p>
        </p:txBody>
      </p:sp>
      <p:sp>
        <p:nvSpPr>
          <p:cNvPr id="14" name="직사각형 13"/>
          <p:cNvSpPr/>
          <p:nvPr/>
        </p:nvSpPr>
        <p:spPr>
          <a:xfrm>
            <a:off x="2958022" y="3933057"/>
            <a:ext cx="1599728" cy="1008111"/>
          </a:xfrm>
          <a:prstGeom prst="rect">
            <a:avLst/>
          </a:prstGeom>
          <a:effectLst>
            <a:outerShdw blurRad="40000" dist="50800" dir="30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smtClean="0"/>
              <a:t>  MOU </a:t>
            </a:r>
          </a:p>
          <a:p>
            <a:pPr algn="ctr"/>
            <a:r>
              <a:rPr lang="en-US" altLang="ko-KR" sz="2000" smtClean="0"/>
              <a:t>  Stage</a:t>
            </a:r>
            <a:endParaRPr lang="ko-KR" altLang="en-US" sz="2000"/>
          </a:p>
        </p:txBody>
      </p:sp>
      <p:sp>
        <p:nvSpPr>
          <p:cNvPr id="15" name="직사각형 14"/>
          <p:cNvSpPr/>
          <p:nvPr/>
        </p:nvSpPr>
        <p:spPr>
          <a:xfrm>
            <a:off x="4956244" y="3933057"/>
            <a:ext cx="1599728" cy="1008111"/>
          </a:xfrm>
          <a:prstGeom prst="rect">
            <a:avLst/>
          </a:prstGeom>
          <a:effectLst>
            <a:outerShdw blurRad="40000" dist="50800" dir="30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smtClean="0"/>
              <a:t>  Contract </a:t>
            </a:r>
          </a:p>
          <a:p>
            <a:pPr algn="ctr"/>
            <a:r>
              <a:rPr lang="en-US" altLang="ko-KR" sz="2000" smtClean="0"/>
              <a:t>   Stage</a:t>
            </a:r>
            <a:endParaRPr lang="ko-KR" alt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993354" y="5376118"/>
            <a:ext cx="149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smtClean="0"/>
              <a:t> Information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smtClean="0"/>
              <a:t> Friendship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smtClean="0"/>
              <a:t> Trust</a:t>
            </a:r>
            <a:endParaRPr lang="ko-KR" altLang="en-US" sz="1600" b="1"/>
          </a:p>
        </p:txBody>
      </p:sp>
      <p:sp>
        <p:nvSpPr>
          <p:cNvPr id="17" name="TextBox 16"/>
          <p:cNvSpPr txBox="1"/>
          <p:nvPr/>
        </p:nvSpPr>
        <p:spPr>
          <a:xfrm>
            <a:off x="2958022" y="5376118"/>
            <a:ext cx="1572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smtClean="0"/>
              <a:t> Technology,</a:t>
            </a:r>
          </a:p>
          <a:p>
            <a:r>
              <a:rPr lang="en-US" altLang="ko-KR" sz="1600" b="1" smtClean="0"/>
              <a:t>  business, </a:t>
            </a:r>
          </a:p>
          <a:p>
            <a:r>
              <a:rPr lang="en-US" altLang="ko-KR" sz="1600" b="1" smtClean="0"/>
              <a:t>  and policy</a:t>
            </a:r>
          </a:p>
          <a:p>
            <a:r>
              <a:rPr lang="en-US" altLang="ko-KR" sz="1600" b="1" smtClean="0"/>
              <a:t>   cooperation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6244" y="5376118"/>
            <a:ext cx="15948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smtClean="0"/>
              <a:t> Parts, </a:t>
            </a:r>
            <a:br>
              <a:rPr lang="en-US" altLang="ko-KR" sz="1600" b="1" smtClean="0"/>
            </a:br>
            <a:r>
              <a:rPr lang="en-US" altLang="ko-KR" sz="1600" b="1" smtClean="0"/>
              <a:t>  resource and</a:t>
            </a:r>
          </a:p>
          <a:p>
            <a:r>
              <a:rPr lang="en-US" altLang="ko-KR" sz="1600" b="1" smtClean="0"/>
              <a:t>  technology</a:t>
            </a:r>
          </a:p>
          <a:p>
            <a:r>
              <a:rPr lang="en-US" altLang="ko-KR" sz="1600" b="1" smtClean="0"/>
              <a:t>  Trading</a:t>
            </a:r>
            <a:endParaRPr lang="ko-KR" altLang="en-US" sz="1600" b="1"/>
          </a:p>
        </p:txBody>
      </p:sp>
      <p:sp>
        <p:nvSpPr>
          <p:cNvPr id="19" name="TextBox 18"/>
          <p:cNvSpPr txBox="1"/>
          <p:nvPr/>
        </p:nvSpPr>
        <p:spPr>
          <a:xfrm>
            <a:off x="6936464" y="5376118"/>
            <a:ext cx="1615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b="1" smtClean="0"/>
              <a:t> Competency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600" b="1" smtClean="0"/>
              <a:t> </a:t>
            </a:r>
            <a:r>
              <a:rPr lang="en-US" altLang="ko-KR" sz="1600" b="1" smtClean="0"/>
              <a:t>Market share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smtClean="0"/>
              <a:t> Leading of</a:t>
            </a:r>
          </a:p>
          <a:p>
            <a:r>
              <a:rPr lang="en-US" altLang="ko-KR" sz="1600" b="1" smtClean="0"/>
              <a:t>  ELV recycling</a:t>
            </a:r>
            <a:endParaRPr lang="ko-KR" altLang="en-US" sz="1600" b="1" smtClean="0"/>
          </a:p>
        </p:txBody>
      </p:sp>
      <p:pic>
        <p:nvPicPr>
          <p:cNvPr id="1026" name="Picture 2" descr="crystal 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648" y="1321718"/>
            <a:ext cx="1481361" cy="148136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053084" y="183156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AAEF</a:t>
            </a:r>
            <a:endParaRPr lang="ko-KR" altLang="en-US" sz="2400" b="1"/>
          </a:p>
        </p:txBody>
      </p:sp>
      <p:sp>
        <p:nvSpPr>
          <p:cNvPr id="24" name="TextBox 23"/>
          <p:cNvSpPr txBox="1"/>
          <p:nvPr/>
        </p:nvSpPr>
        <p:spPr>
          <a:xfrm>
            <a:off x="2384905" y="855762"/>
            <a:ext cx="28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</a:t>
            </a:r>
            <a:endParaRPr lang="ko-KR" altLang="en-US" sz="2400" b="1"/>
          </a:p>
        </p:txBody>
      </p:sp>
      <p:sp>
        <p:nvSpPr>
          <p:cNvPr id="25" name="TextBox 24"/>
          <p:cNvSpPr txBox="1"/>
          <p:nvPr/>
        </p:nvSpPr>
        <p:spPr>
          <a:xfrm>
            <a:off x="4548034" y="855762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II</a:t>
            </a:r>
            <a:endParaRPr lang="ko-KR" altLang="en-US" sz="2400" b="1"/>
          </a:p>
        </p:txBody>
      </p:sp>
      <p:sp>
        <p:nvSpPr>
          <p:cNvPr id="26" name="TextBox 25"/>
          <p:cNvSpPr txBox="1"/>
          <p:nvPr/>
        </p:nvSpPr>
        <p:spPr>
          <a:xfrm>
            <a:off x="5652072" y="855762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III</a:t>
            </a:r>
            <a:endParaRPr lang="ko-KR" altLang="en-US" sz="2400" b="1"/>
          </a:p>
        </p:txBody>
      </p:sp>
      <p:sp>
        <p:nvSpPr>
          <p:cNvPr id="27" name="TextBox 26"/>
          <p:cNvSpPr txBox="1"/>
          <p:nvPr/>
        </p:nvSpPr>
        <p:spPr>
          <a:xfrm>
            <a:off x="6796986" y="855762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IV</a:t>
            </a:r>
            <a:endParaRPr lang="ko-KR" altLang="en-US" sz="2400" b="1"/>
          </a:p>
        </p:txBody>
      </p:sp>
      <p:pic>
        <p:nvPicPr>
          <p:cNvPr id="1030" name="Picture 6" descr="http://www.dreamstime.com/blue-sphere-thumb108643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4888" y="1268760"/>
            <a:ext cx="1583319" cy="1587277"/>
          </a:xfrm>
          <a:prstGeom prst="rect">
            <a:avLst/>
          </a:prstGeom>
          <a:noFill/>
        </p:spPr>
      </p:pic>
      <p:pic>
        <p:nvPicPr>
          <p:cNvPr id="30" name="Picture 6" descr="http://www.dreamstime.com/blue-sphere-thumb108643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7016" y="1268760"/>
            <a:ext cx="1583319" cy="1587277"/>
          </a:xfrm>
          <a:prstGeom prst="rect">
            <a:avLst/>
          </a:prstGeom>
          <a:noFill/>
        </p:spPr>
      </p:pic>
      <p:pic>
        <p:nvPicPr>
          <p:cNvPr id="31" name="Picture 6" descr="http://www.dreamstime.com/blue-sphere-thumb108643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9144" y="1268760"/>
            <a:ext cx="1583319" cy="158727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204190" y="1831566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AARN</a:t>
            </a:r>
            <a:endParaRPr lang="ko-KR" altLang="en-US" sz="2400" b="1"/>
          </a:p>
        </p:txBody>
      </p:sp>
      <p:sp>
        <p:nvSpPr>
          <p:cNvPr id="34" name="TextBox 33"/>
          <p:cNvSpPr txBox="1"/>
          <p:nvPr/>
        </p:nvSpPr>
        <p:spPr>
          <a:xfrm>
            <a:off x="5223268" y="1646900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smtClean="0"/>
              <a:t>AARN</a:t>
            </a:r>
          </a:p>
          <a:p>
            <a:pPr algn="ctr"/>
            <a:r>
              <a:rPr lang="en-US" altLang="ko-KR" sz="2400" b="1" smtClean="0"/>
              <a:t>Alliance</a:t>
            </a:r>
            <a:endParaRPr lang="ko-KR" altLang="en-US" sz="2400" b="1"/>
          </a:p>
        </p:txBody>
      </p:sp>
      <p:sp>
        <p:nvSpPr>
          <p:cNvPr id="35" name="TextBox 34"/>
          <p:cNvSpPr txBox="1"/>
          <p:nvPr/>
        </p:nvSpPr>
        <p:spPr>
          <a:xfrm>
            <a:off x="6505240" y="1831566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GARN</a:t>
            </a:r>
          </a:p>
        </p:txBody>
      </p:sp>
      <p:sp>
        <p:nvSpPr>
          <p:cNvPr id="37" name="오른쪽 화살표 36"/>
          <p:cNvSpPr/>
          <p:nvPr/>
        </p:nvSpPr>
        <p:spPr>
          <a:xfrm>
            <a:off x="3440832" y="188237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4953000" y="2779125"/>
            <a:ext cx="3096344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39" y="188640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  AAEF Stage</a:t>
            </a:r>
            <a:endParaRPr lang="ko-KR" altLang="en-US" sz="2400" b="1"/>
          </a:p>
        </p:txBody>
      </p:sp>
      <p:sp>
        <p:nvSpPr>
          <p:cNvPr id="3" name="모서리가 둥근 직사각형 2"/>
          <p:cNvSpPr/>
          <p:nvPr/>
        </p:nvSpPr>
        <p:spPr>
          <a:xfrm>
            <a:off x="1136576" y="1052736"/>
            <a:ext cx="244827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smtClean="0"/>
              <a:t>Pursuing Value</a:t>
            </a:r>
            <a:endParaRPr lang="ko-KR" altLang="en-US" sz="2000" b="1"/>
          </a:p>
        </p:txBody>
      </p:sp>
      <p:sp>
        <p:nvSpPr>
          <p:cNvPr id="4" name="모서리가 둥근 직사각형 3"/>
          <p:cNvSpPr/>
          <p:nvPr/>
        </p:nvSpPr>
        <p:spPr>
          <a:xfrm>
            <a:off x="1136576" y="2060847"/>
            <a:ext cx="2448272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smtClean="0"/>
              <a:t>Method</a:t>
            </a:r>
            <a:endParaRPr lang="ko-KR" altLang="en-US" sz="2000" b="1"/>
          </a:p>
        </p:txBody>
      </p:sp>
      <p:sp>
        <p:nvSpPr>
          <p:cNvPr id="5" name="모서리가 둥근 직사각형 4"/>
          <p:cNvSpPr/>
          <p:nvPr/>
        </p:nvSpPr>
        <p:spPr>
          <a:xfrm>
            <a:off x="1136576" y="3064892"/>
            <a:ext cx="244827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smtClean="0"/>
              <a:t>Activity</a:t>
            </a:r>
            <a:endParaRPr lang="ko-KR" altLang="en-US" sz="2000" b="1"/>
          </a:p>
        </p:txBody>
      </p:sp>
      <p:sp>
        <p:nvSpPr>
          <p:cNvPr id="6" name="TextBox 5"/>
          <p:cNvSpPr txBox="1"/>
          <p:nvPr/>
        </p:nvSpPr>
        <p:spPr>
          <a:xfrm>
            <a:off x="3872880" y="1124744"/>
            <a:ext cx="367240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altLang="ko-KR" smtClean="0"/>
              <a:t>Establishment of 95% recycling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72880" y="2060848"/>
            <a:ext cx="3672408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ko-KR" smtClean="0"/>
              <a:t>Interaction between(among) member countries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72880" y="3064892"/>
            <a:ext cx="3672408" cy="2452340"/>
          </a:xfrm>
          <a:prstGeom prst="roundRect">
            <a:avLst>
              <a:gd name="adj" fmla="val 43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180975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smtClean="0"/>
              <a:t>Information sharing on policy and strategy </a:t>
            </a:r>
          </a:p>
          <a:p>
            <a:pPr marL="180975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smtClean="0"/>
              <a:t>Industry tour</a:t>
            </a:r>
          </a:p>
          <a:p>
            <a:pPr marL="180975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smtClean="0"/>
              <a:t>Cooperation for visitation</a:t>
            </a:r>
          </a:p>
          <a:p>
            <a:pPr marL="180975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smtClean="0"/>
              <a:t>Seminar</a:t>
            </a:r>
          </a:p>
          <a:p>
            <a:pPr marL="180975" indent="-1809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smtClean="0"/>
              <a:t>Individual business discussion</a:t>
            </a:r>
            <a:endParaRPr lang="ko-KR" altLang="en-US"/>
          </a:p>
        </p:txBody>
      </p:sp>
      <p:cxnSp>
        <p:nvCxnSpPr>
          <p:cNvPr id="10" name="직선 연결선 9"/>
          <p:cNvCxnSpPr>
            <a:stCxn id="3" idx="3"/>
            <a:endCxn id="6" idx="1"/>
          </p:cNvCxnSpPr>
          <p:nvPr/>
        </p:nvCxnSpPr>
        <p:spPr>
          <a:xfrm>
            <a:off x="3584848" y="1376772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4" idx="3"/>
            <a:endCxn id="7" idx="1"/>
          </p:cNvCxnSpPr>
          <p:nvPr/>
        </p:nvCxnSpPr>
        <p:spPr>
          <a:xfrm>
            <a:off x="3584848" y="2420887"/>
            <a:ext cx="28803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584848" y="3395092"/>
            <a:ext cx="288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5" descr="http://www.divorcetaxcpa.com/splash_underl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16496" y="476672"/>
            <a:ext cx="2016224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39" y="188640"/>
            <a:ext cx="464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II, III   MOU &amp; Contract Stage</a:t>
            </a:r>
            <a:endParaRPr lang="ko-KR" altLang="en-US" sz="2400" b="1"/>
          </a:p>
        </p:txBody>
      </p:sp>
      <p:sp>
        <p:nvSpPr>
          <p:cNvPr id="9" name="TextBox 8"/>
          <p:cNvSpPr txBox="1"/>
          <p:nvPr/>
        </p:nvSpPr>
        <p:spPr>
          <a:xfrm>
            <a:off x="488504" y="908720"/>
            <a:ext cx="17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smtClean="0"/>
              <a:t> Reuse parts</a:t>
            </a:r>
            <a:endParaRPr lang="ko-KR" alt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488504" y="3645024"/>
            <a:ext cx="262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smtClean="0"/>
              <a:t> Recycling resources</a:t>
            </a:r>
            <a:endParaRPr lang="ko-KR" altLang="en-US" b="1"/>
          </a:p>
        </p:txBody>
      </p:sp>
      <p:grpSp>
        <p:nvGrpSpPr>
          <p:cNvPr id="33" name="그룹 32"/>
          <p:cNvGrpSpPr/>
          <p:nvPr/>
        </p:nvGrpSpPr>
        <p:grpSpPr>
          <a:xfrm>
            <a:off x="776536" y="1484784"/>
            <a:ext cx="8712968" cy="1227197"/>
            <a:chOff x="920552" y="1628800"/>
            <a:chExt cx="8179990" cy="1152129"/>
          </a:xfrm>
        </p:grpSpPr>
        <p:pic>
          <p:nvPicPr>
            <p:cNvPr id="20" name="그림 10" descr="_MG_1854.JPG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 b="3498"/>
            <a:stretch>
              <a:fillRect/>
            </a:stretch>
          </p:blipFill>
          <p:spPr bwMode="auto">
            <a:xfrm>
              <a:off x="4913246" y="1642928"/>
              <a:ext cx="1859830" cy="113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/>
            </a:extLst>
          </p:spPr>
        </p:pic>
        <p:grpSp>
          <p:nvGrpSpPr>
            <p:cNvPr id="32" name="그룹 31"/>
            <p:cNvGrpSpPr/>
            <p:nvPr/>
          </p:nvGrpSpPr>
          <p:grpSpPr>
            <a:xfrm>
              <a:off x="6897216" y="1642929"/>
              <a:ext cx="2203326" cy="1138000"/>
              <a:chOff x="6897216" y="1642929"/>
              <a:chExt cx="2203326" cy="1138000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/>
                </a:extLst>
              </a:blip>
              <a:srcRect l="26661" t="16377" r="7191" b="29689"/>
              <a:stretch/>
            </p:blipFill>
            <p:spPr>
              <a:xfrm>
                <a:off x="6897216" y="1642929"/>
                <a:ext cx="2203326" cy="113800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5" name="타원 24"/>
              <p:cNvSpPr/>
              <p:nvPr/>
            </p:nvSpPr>
            <p:spPr>
              <a:xfrm>
                <a:off x="7507165" y="1876321"/>
                <a:ext cx="739961" cy="75597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0">
                  <a:defRPr/>
                </a:pPr>
                <a:endParaRPr kumimoji="0" lang="ko-KR" altLang="en-US"/>
              </a:p>
            </p:txBody>
          </p:sp>
        </p:grpSp>
        <p:pic>
          <p:nvPicPr>
            <p:cNvPr id="20482" name="Picture 2" descr="C:\Users\JHW-AE\Pictures\My Pictures\행사\AAEF\4th\사진(정호원)\11일(자동차업체 방문)\BV TRADING\DSCN1826.JPG"/>
            <p:cNvPicPr>
              <a:picLocks noChangeAspect="1" noChangeArrowheads="1"/>
            </p:cNvPicPr>
            <p:nvPr/>
          </p:nvPicPr>
          <p:blipFill>
            <a:blip r:embed="rId5" cstate="print"/>
            <a:srcRect l="12201" t="28119" r="9176" b="7371"/>
            <a:stretch>
              <a:fillRect/>
            </a:stretch>
          </p:blipFill>
          <p:spPr bwMode="auto">
            <a:xfrm>
              <a:off x="920552" y="1628800"/>
              <a:ext cx="1872208" cy="115212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7" name="그림 26" descr="SAM_0229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916899" y="1628800"/>
              <a:ext cx="1872208" cy="11521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20484" name="Picture 4" descr="http://www.joseilbo.com/gisa_img/201006281105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8757" y="4149080"/>
            <a:ext cx="2304256" cy="1405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6" name="Picture 6" descr="http://postfiles3.naver.net/20090706_82/jschoi008_1246847716387F9OWB_jpg/3s_metal_engine_scrap_010_(3)_jschoi008.jpg?type=w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536" y="4149080"/>
            <a:ext cx="1872208" cy="1404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9" descr="GMT야적11"/>
          <p:cNvPicPr preferRelativeResize="0"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93026" y="4149079"/>
            <a:ext cx="2088232" cy="1392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5"/>
          <p:cNvPicPr preferRelativeResize="0">
            <a:picLocks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01272" y="4149080"/>
            <a:ext cx="2052228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" name="Picture 5" descr="http://www.divorcetaxcpa.com/splash_underline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416496" y="476672"/>
            <a:ext cx="2016224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39" y="188640"/>
            <a:ext cx="542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IV Auto Recycling Promotion Phase</a:t>
            </a:r>
            <a:endParaRPr lang="ko-KR" altLang="en-US" sz="2400" b="1"/>
          </a:p>
        </p:txBody>
      </p:sp>
      <p:grpSp>
        <p:nvGrpSpPr>
          <p:cNvPr id="64" name="그룹 183"/>
          <p:cNvGrpSpPr/>
          <p:nvPr/>
        </p:nvGrpSpPr>
        <p:grpSpPr>
          <a:xfrm>
            <a:off x="928661" y="1655030"/>
            <a:ext cx="7958751" cy="4071966"/>
            <a:chOff x="857224" y="2000240"/>
            <a:chExt cx="7346539" cy="4071966"/>
          </a:xfrm>
        </p:grpSpPr>
        <p:sp>
          <p:nvSpPr>
            <p:cNvPr id="65" name="TextBox 64"/>
            <p:cNvSpPr txBox="1"/>
            <p:nvPr/>
          </p:nvSpPr>
          <p:spPr>
            <a:xfrm>
              <a:off x="4929190" y="2786211"/>
              <a:ext cx="2491028" cy="2502012"/>
            </a:xfrm>
            <a:prstGeom prst="ellipse">
              <a:avLst/>
            </a:prstGeom>
            <a:solidFill>
              <a:srgbClr val="FFE9B3"/>
            </a:solidFill>
            <a:ln>
              <a:solidFill>
                <a:schemeClr val="bg2"/>
              </a:solidFill>
            </a:ln>
            <a:effectLst>
              <a:softEdge rad="317500"/>
            </a:effectLst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altLang="ko-KR" sz="1800" b="1" smtClean="0">
                  <a:solidFill>
                    <a:srgbClr val="C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Vehicle</a:t>
              </a:r>
            </a:p>
            <a:p>
              <a:pPr algn="ctr"/>
              <a:r>
                <a:rPr lang="en-US" altLang="ko-KR" b="1" smtClean="0">
                  <a:solidFill>
                    <a:srgbClr val="C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Vein</a:t>
              </a:r>
            </a:p>
            <a:p>
              <a:pPr algn="ctr"/>
              <a:r>
                <a:rPr lang="en-US" altLang="ko-KR" sz="1800" b="1" smtClean="0">
                  <a:solidFill>
                    <a:srgbClr val="C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Industry</a:t>
              </a:r>
              <a:endParaRPr lang="ko-KR" altLang="en-US" sz="1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52344" y="2786211"/>
              <a:ext cx="2491028" cy="2502012"/>
            </a:xfrm>
            <a:prstGeom prst="ellipse">
              <a:avLst/>
            </a:prstGeom>
            <a:solidFill>
              <a:srgbClr val="E9EDF4"/>
            </a:solidFill>
            <a:ln>
              <a:solidFill>
                <a:schemeClr val="bg2"/>
              </a:solidFill>
            </a:ln>
            <a:effectLst>
              <a:softEdge rad="317500"/>
            </a:effectLst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altLang="ko-KR" sz="1800" b="1" smtClean="0">
                  <a:solidFill>
                    <a:srgbClr val="335A89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Vehicle</a:t>
              </a:r>
            </a:p>
            <a:p>
              <a:pPr algn="ctr"/>
              <a:r>
                <a:rPr lang="en-US" altLang="ko-KR" b="1" smtClean="0">
                  <a:solidFill>
                    <a:srgbClr val="335A89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Artery</a:t>
              </a:r>
            </a:p>
            <a:p>
              <a:pPr algn="ctr"/>
              <a:r>
                <a:rPr lang="en-US" altLang="ko-KR" sz="1800" b="1" smtClean="0">
                  <a:solidFill>
                    <a:srgbClr val="335A89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Industry</a:t>
              </a:r>
              <a:endParaRPr lang="ko-KR" altLang="en-US" sz="1800" b="1" dirty="0" smtClean="0">
                <a:solidFill>
                  <a:srgbClr val="335A8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7" name="그룹 35"/>
            <p:cNvGrpSpPr/>
            <p:nvPr/>
          </p:nvGrpSpPr>
          <p:grpSpPr>
            <a:xfrm>
              <a:off x="857224" y="2000240"/>
              <a:ext cx="7346539" cy="4071966"/>
              <a:chOff x="857224" y="2000240"/>
              <a:chExt cx="7346539" cy="407196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도넛 67"/>
              <p:cNvSpPr/>
              <p:nvPr/>
            </p:nvSpPr>
            <p:spPr bwMode="auto">
              <a:xfrm>
                <a:off x="857224" y="2000240"/>
                <a:ext cx="4071966" cy="4071966"/>
              </a:xfrm>
              <a:prstGeom prst="donut">
                <a:avLst>
                  <a:gd name="adj" fmla="val 19703"/>
                </a:avLst>
              </a:prstGeom>
              <a:solidFill>
                <a:srgbClr val="E9EDF4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69" name="도넛 68"/>
              <p:cNvSpPr/>
              <p:nvPr/>
            </p:nvSpPr>
            <p:spPr bwMode="auto">
              <a:xfrm>
                <a:off x="4131797" y="2000240"/>
                <a:ext cx="4071966" cy="4071966"/>
              </a:xfrm>
              <a:prstGeom prst="donut">
                <a:avLst>
                  <a:gd name="adj" fmla="val 19703"/>
                </a:avLst>
              </a:prstGeom>
              <a:solidFill>
                <a:srgbClr val="E9EDF4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0" name="자유형 69"/>
              <p:cNvSpPr/>
              <p:nvPr/>
            </p:nvSpPr>
            <p:spPr bwMode="auto">
              <a:xfrm>
                <a:off x="4525963" y="2822574"/>
                <a:ext cx="421053" cy="1170782"/>
              </a:xfrm>
              <a:custGeom>
                <a:avLst/>
                <a:gdLst>
                  <a:gd name="connsiteX0" fmla="*/ 0 w 414337"/>
                  <a:gd name="connsiteY0" fmla="*/ 0 h 1212850"/>
                  <a:gd name="connsiteX1" fmla="*/ 250825 w 414337"/>
                  <a:gd name="connsiteY1" fmla="*/ 381000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79410 w 414337"/>
                  <a:gd name="connsiteY2" fmla="*/ 827086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76225 w 414337"/>
                  <a:gd name="connsiteY1" fmla="*/ 450850 h 1212850"/>
                  <a:gd name="connsiteX2" fmla="*/ 379410 w 414337"/>
                  <a:gd name="connsiteY2" fmla="*/ 827086 h 1212850"/>
                  <a:gd name="connsiteX3" fmla="*/ 403225 w 414337"/>
                  <a:gd name="connsiteY3" fmla="*/ 1212850 h 1212850"/>
                  <a:gd name="connsiteX0" fmla="*/ 0 w 425449"/>
                  <a:gd name="connsiteY0" fmla="*/ 0 h 1177929"/>
                  <a:gd name="connsiteX1" fmla="*/ 276225 w 425449"/>
                  <a:gd name="connsiteY1" fmla="*/ 450850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81176 w 425449"/>
                  <a:gd name="connsiteY1" fmla="*/ 447676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74573 w 425449"/>
                  <a:gd name="connsiteY1" fmla="*/ 463551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74573 w 425449"/>
                  <a:gd name="connsiteY1" fmla="*/ 463551 h 1177929"/>
                  <a:gd name="connsiteX2" fmla="*/ 362075 w 425449"/>
                  <a:gd name="connsiteY2" fmla="*/ 743741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25050 w 425449"/>
                  <a:gd name="connsiteY1" fmla="*/ 363540 h 1177929"/>
                  <a:gd name="connsiteX2" fmla="*/ 362075 w 425449"/>
                  <a:gd name="connsiteY2" fmla="*/ 743741 h 1177929"/>
                  <a:gd name="connsiteX3" fmla="*/ 414337 w 425449"/>
                  <a:gd name="connsiteY3" fmla="*/ 1177929 h 1177929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7825"/>
                  <a:gd name="connsiteY0" fmla="*/ 0 h 1166044"/>
                  <a:gd name="connsiteX1" fmla="*/ 225050 w 437825"/>
                  <a:gd name="connsiteY1" fmla="*/ 363540 h 1166044"/>
                  <a:gd name="connsiteX2" fmla="*/ 362075 w 437825"/>
                  <a:gd name="connsiteY2" fmla="*/ 743741 h 1166044"/>
                  <a:gd name="connsiteX3" fmla="*/ 426713 w 437825"/>
                  <a:gd name="connsiteY3" fmla="*/ 1166044 h 116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825" h="1166044">
                    <a:moveTo>
                      <a:pt x="0" y="0"/>
                    </a:moveTo>
                    <a:cubicBezTo>
                      <a:pt x="93133" y="122237"/>
                      <a:pt x="164704" y="239583"/>
                      <a:pt x="225050" y="363540"/>
                    </a:cubicBezTo>
                    <a:cubicBezTo>
                      <a:pt x="285396" y="487497"/>
                      <a:pt x="328465" y="609990"/>
                      <a:pt x="362075" y="743741"/>
                    </a:cubicBezTo>
                    <a:cubicBezTo>
                      <a:pt x="395686" y="877492"/>
                      <a:pt x="437825" y="1090373"/>
                      <a:pt x="426713" y="116604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1" name="자유형 70"/>
              <p:cNvSpPr/>
              <p:nvPr/>
            </p:nvSpPr>
            <p:spPr bwMode="auto">
              <a:xfrm flipH="1">
                <a:off x="4152567" y="2819400"/>
                <a:ext cx="376238" cy="1154906"/>
              </a:xfrm>
              <a:custGeom>
                <a:avLst/>
                <a:gdLst>
                  <a:gd name="connsiteX0" fmla="*/ 0 w 414337"/>
                  <a:gd name="connsiteY0" fmla="*/ 0 h 1212850"/>
                  <a:gd name="connsiteX1" fmla="*/ 250825 w 414337"/>
                  <a:gd name="connsiteY1" fmla="*/ 381000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79410 w 414337"/>
                  <a:gd name="connsiteY2" fmla="*/ 827086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76225 w 414337"/>
                  <a:gd name="connsiteY1" fmla="*/ 450850 h 1212850"/>
                  <a:gd name="connsiteX2" fmla="*/ 379410 w 414337"/>
                  <a:gd name="connsiteY2" fmla="*/ 827086 h 1212850"/>
                  <a:gd name="connsiteX3" fmla="*/ 403225 w 414337"/>
                  <a:gd name="connsiteY3" fmla="*/ 1212850 h 1212850"/>
                  <a:gd name="connsiteX0" fmla="*/ 0 w 425449"/>
                  <a:gd name="connsiteY0" fmla="*/ 0 h 1177929"/>
                  <a:gd name="connsiteX1" fmla="*/ 276225 w 425449"/>
                  <a:gd name="connsiteY1" fmla="*/ 450850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81176 w 425449"/>
                  <a:gd name="connsiteY1" fmla="*/ 447676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74573 w 425449"/>
                  <a:gd name="connsiteY1" fmla="*/ 463551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74573 w 425449"/>
                  <a:gd name="connsiteY1" fmla="*/ 463551 h 1177929"/>
                  <a:gd name="connsiteX2" fmla="*/ 362075 w 425449"/>
                  <a:gd name="connsiteY2" fmla="*/ 743741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25050 w 425449"/>
                  <a:gd name="connsiteY1" fmla="*/ 363540 h 1177929"/>
                  <a:gd name="connsiteX2" fmla="*/ 362075 w 425449"/>
                  <a:gd name="connsiteY2" fmla="*/ 743741 h 1177929"/>
                  <a:gd name="connsiteX3" fmla="*/ 414337 w 425449"/>
                  <a:gd name="connsiteY3" fmla="*/ 1177929 h 1177929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7825"/>
                  <a:gd name="connsiteY0" fmla="*/ 0 h 1166044"/>
                  <a:gd name="connsiteX1" fmla="*/ 225050 w 437825"/>
                  <a:gd name="connsiteY1" fmla="*/ 363540 h 1166044"/>
                  <a:gd name="connsiteX2" fmla="*/ 362075 w 437825"/>
                  <a:gd name="connsiteY2" fmla="*/ 743741 h 1166044"/>
                  <a:gd name="connsiteX3" fmla="*/ 426713 w 437825"/>
                  <a:gd name="connsiteY3" fmla="*/ 1166044 h 1166044"/>
                  <a:gd name="connsiteX0" fmla="*/ 0 w 437825"/>
                  <a:gd name="connsiteY0" fmla="*/ 0 h 1166044"/>
                  <a:gd name="connsiteX1" fmla="*/ 225050 w 437825"/>
                  <a:gd name="connsiteY1" fmla="*/ 363540 h 1166044"/>
                  <a:gd name="connsiteX2" fmla="*/ 390138 w 437825"/>
                  <a:gd name="connsiteY2" fmla="*/ 731560 h 1166044"/>
                  <a:gd name="connsiteX3" fmla="*/ 426713 w 437825"/>
                  <a:gd name="connsiteY3" fmla="*/ 1166044 h 116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825" h="1166044">
                    <a:moveTo>
                      <a:pt x="0" y="0"/>
                    </a:moveTo>
                    <a:cubicBezTo>
                      <a:pt x="93133" y="122237"/>
                      <a:pt x="160027" y="241613"/>
                      <a:pt x="225050" y="363540"/>
                    </a:cubicBezTo>
                    <a:cubicBezTo>
                      <a:pt x="290073" y="485467"/>
                      <a:pt x="356528" y="597809"/>
                      <a:pt x="390138" y="731560"/>
                    </a:cubicBezTo>
                    <a:cubicBezTo>
                      <a:pt x="423749" y="865311"/>
                      <a:pt x="437825" y="1090373"/>
                      <a:pt x="426713" y="1166044"/>
                    </a:cubicBezTo>
                  </a:path>
                </a:pathLst>
              </a:custGeom>
              <a:noFill/>
              <a:ln w="57150" cap="flat" cmpd="sng" algn="ctr">
                <a:solidFill>
                  <a:srgbClr val="E9EDF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24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4333870" y="3049788"/>
            <a:ext cx="1160868" cy="1057285"/>
            <a:chOff x="2086" y="1314"/>
            <a:chExt cx="1691" cy="845"/>
          </a:xfrm>
        </p:grpSpPr>
        <p:sp>
          <p:nvSpPr>
            <p:cNvPr id="7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46275"/>
                    <a:invGamma/>
                  </a:srgbClr>
                </a:gs>
                <a:gs pos="100000">
                  <a:srgbClr val="77B7E7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alpha val="0"/>
                  </a:srgbClr>
                </a:gs>
                <a:gs pos="100000">
                  <a:srgbClr val="77B7E7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79216"/>
                    <a:invGamma/>
                  </a:srgbClr>
                </a:gs>
                <a:gs pos="100000">
                  <a:srgbClr val="77B7E7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tint val="0"/>
                    <a:invGamma/>
                  </a:srgbClr>
                </a:gs>
                <a:gs pos="100000">
                  <a:srgbClr val="77B7E7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7" name="Group 10"/>
          <p:cNvGrpSpPr>
            <a:grpSpLocks/>
          </p:cNvGrpSpPr>
          <p:nvPr/>
        </p:nvGrpSpPr>
        <p:grpSpPr bwMode="auto">
          <a:xfrm>
            <a:off x="4850529" y="4249951"/>
            <a:ext cx="1160868" cy="1057285"/>
            <a:chOff x="2086" y="1314"/>
            <a:chExt cx="1691" cy="845"/>
          </a:xfrm>
        </p:grpSpPr>
        <p:sp>
          <p:nvSpPr>
            <p:cNvPr id="7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46275"/>
                    <a:invGamma/>
                  </a:srgbClr>
                </a:gs>
                <a:gs pos="100000">
                  <a:srgbClr val="84508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alpha val="0"/>
                  </a:srgbClr>
                </a:gs>
                <a:gs pos="100000">
                  <a:srgbClr val="84508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79216"/>
                    <a:invGamma/>
                  </a:srgbClr>
                </a:gs>
                <a:gs pos="100000">
                  <a:srgbClr val="845084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tint val="0"/>
                    <a:invGamma/>
                  </a:srgbClr>
                </a:gs>
                <a:gs pos="100000">
                  <a:srgbClr val="845084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10"/>
          <p:cNvGrpSpPr>
            <a:grpSpLocks/>
          </p:cNvGrpSpPr>
          <p:nvPr/>
        </p:nvGrpSpPr>
        <p:grpSpPr bwMode="auto">
          <a:xfrm>
            <a:off x="3482568" y="4598276"/>
            <a:ext cx="1160868" cy="1057285"/>
            <a:chOff x="2086" y="1314"/>
            <a:chExt cx="1691" cy="845"/>
          </a:xfrm>
        </p:grpSpPr>
        <p:sp>
          <p:nvSpPr>
            <p:cNvPr id="8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46275"/>
                    <a:invGamma/>
                  </a:srgbClr>
                </a:gs>
                <a:gs pos="100000">
                  <a:srgbClr val="77B7E7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alpha val="0"/>
                  </a:srgbClr>
                </a:gs>
                <a:gs pos="100000">
                  <a:srgbClr val="77B7E7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79216"/>
                    <a:invGamma/>
                  </a:srgbClr>
                </a:gs>
                <a:gs pos="100000">
                  <a:srgbClr val="77B7E7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tint val="0"/>
                    <a:invGamma/>
                  </a:srgbClr>
                </a:gs>
                <a:gs pos="100000">
                  <a:srgbClr val="77B7E7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10"/>
          <p:cNvGrpSpPr>
            <a:grpSpLocks/>
          </p:cNvGrpSpPr>
          <p:nvPr/>
        </p:nvGrpSpPr>
        <p:grpSpPr bwMode="auto">
          <a:xfrm>
            <a:off x="2012135" y="4727589"/>
            <a:ext cx="1160868" cy="1057285"/>
            <a:chOff x="2086" y="1314"/>
            <a:chExt cx="1691" cy="845"/>
          </a:xfrm>
        </p:grpSpPr>
        <p:sp>
          <p:nvSpPr>
            <p:cNvPr id="8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46275"/>
                    <a:invGamma/>
                  </a:srgbClr>
                </a:gs>
                <a:gs pos="100000">
                  <a:srgbClr val="77B7E7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alpha val="0"/>
                  </a:srgbClr>
                </a:gs>
                <a:gs pos="100000">
                  <a:srgbClr val="77B7E7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79216"/>
                    <a:invGamma/>
                  </a:srgbClr>
                </a:gs>
                <a:gs pos="100000">
                  <a:srgbClr val="77B7E7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tint val="0"/>
                    <a:invGamma/>
                  </a:srgbClr>
                </a:gs>
                <a:gs pos="100000">
                  <a:srgbClr val="77B7E7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" name="Group 10"/>
          <p:cNvGrpSpPr>
            <a:grpSpLocks/>
          </p:cNvGrpSpPr>
          <p:nvPr/>
        </p:nvGrpSpPr>
        <p:grpSpPr bwMode="auto">
          <a:xfrm>
            <a:off x="966278" y="3869611"/>
            <a:ext cx="1160868" cy="1057285"/>
            <a:chOff x="2086" y="1314"/>
            <a:chExt cx="1691" cy="845"/>
          </a:xfrm>
        </p:grpSpPr>
        <p:sp>
          <p:nvSpPr>
            <p:cNvPr id="9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46275"/>
                    <a:invGamma/>
                  </a:srgbClr>
                </a:gs>
                <a:gs pos="100000">
                  <a:srgbClr val="77B7E7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alpha val="0"/>
                  </a:srgbClr>
                </a:gs>
                <a:gs pos="100000">
                  <a:srgbClr val="77B7E7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79216"/>
                    <a:invGamma/>
                  </a:srgbClr>
                </a:gs>
                <a:gs pos="100000">
                  <a:srgbClr val="77B7E7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tint val="0"/>
                    <a:invGamma/>
                  </a:srgbClr>
                </a:gs>
                <a:gs pos="100000">
                  <a:srgbClr val="77B7E7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10"/>
          <p:cNvGrpSpPr>
            <a:grpSpLocks/>
          </p:cNvGrpSpPr>
          <p:nvPr/>
        </p:nvGrpSpPr>
        <p:grpSpPr bwMode="auto">
          <a:xfrm>
            <a:off x="916120" y="2560577"/>
            <a:ext cx="1160868" cy="1057285"/>
            <a:chOff x="2086" y="1314"/>
            <a:chExt cx="1691" cy="845"/>
          </a:xfrm>
        </p:grpSpPr>
        <p:sp>
          <p:nvSpPr>
            <p:cNvPr id="9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46275"/>
                    <a:invGamma/>
                  </a:srgbClr>
                </a:gs>
                <a:gs pos="100000">
                  <a:srgbClr val="77B7E7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alpha val="0"/>
                  </a:srgbClr>
                </a:gs>
                <a:gs pos="100000">
                  <a:srgbClr val="77B7E7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79216"/>
                    <a:invGamma/>
                  </a:srgbClr>
                </a:gs>
                <a:gs pos="100000">
                  <a:srgbClr val="77B7E7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tint val="0"/>
                    <a:invGamma/>
                  </a:srgbClr>
                </a:gs>
                <a:gs pos="100000">
                  <a:srgbClr val="77B7E7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10"/>
          <p:cNvGrpSpPr>
            <a:grpSpLocks/>
          </p:cNvGrpSpPr>
          <p:nvPr/>
        </p:nvGrpSpPr>
        <p:grpSpPr bwMode="auto">
          <a:xfrm>
            <a:off x="2049754" y="1620305"/>
            <a:ext cx="1160868" cy="1057285"/>
            <a:chOff x="2086" y="1314"/>
            <a:chExt cx="1691" cy="845"/>
          </a:xfrm>
        </p:grpSpPr>
        <p:sp>
          <p:nvSpPr>
            <p:cNvPr id="10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46275"/>
                    <a:invGamma/>
                  </a:srgbClr>
                </a:gs>
                <a:gs pos="100000">
                  <a:srgbClr val="77B7E7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alpha val="0"/>
                  </a:srgbClr>
                </a:gs>
                <a:gs pos="100000">
                  <a:srgbClr val="77B7E7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79216"/>
                    <a:invGamma/>
                  </a:srgbClr>
                </a:gs>
                <a:gs pos="100000">
                  <a:srgbClr val="77B7E7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tint val="0"/>
                    <a:invGamma/>
                  </a:srgbClr>
                </a:gs>
                <a:gs pos="100000">
                  <a:srgbClr val="77B7E7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"/>
          <p:cNvGrpSpPr>
            <a:grpSpLocks/>
          </p:cNvGrpSpPr>
          <p:nvPr/>
        </p:nvGrpSpPr>
        <p:grpSpPr bwMode="auto">
          <a:xfrm>
            <a:off x="3559959" y="1848907"/>
            <a:ext cx="1160868" cy="1057285"/>
            <a:chOff x="2086" y="1314"/>
            <a:chExt cx="1691" cy="845"/>
          </a:xfrm>
        </p:grpSpPr>
        <p:sp>
          <p:nvSpPr>
            <p:cNvPr id="10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46275"/>
                    <a:invGamma/>
                  </a:srgbClr>
                </a:gs>
                <a:gs pos="100000">
                  <a:srgbClr val="77B7E7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alpha val="0"/>
                  </a:srgbClr>
                </a:gs>
                <a:gs pos="100000">
                  <a:srgbClr val="77B7E7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shade val="79216"/>
                    <a:invGamma/>
                  </a:srgbClr>
                </a:gs>
                <a:gs pos="100000">
                  <a:srgbClr val="77B7E7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77B7E7">
                    <a:gamma/>
                    <a:tint val="0"/>
                    <a:invGamma/>
                  </a:srgbClr>
                </a:gs>
                <a:gs pos="100000">
                  <a:srgbClr val="77B7E7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" name="Group 10"/>
          <p:cNvGrpSpPr>
            <a:grpSpLocks/>
          </p:cNvGrpSpPr>
          <p:nvPr/>
        </p:nvGrpSpPr>
        <p:grpSpPr bwMode="auto">
          <a:xfrm>
            <a:off x="6015704" y="4809880"/>
            <a:ext cx="1160868" cy="1057285"/>
            <a:chOff x="2086" y="1314"/>
            <a:chExt cx="1691" cy="845"/>
          </a:xfrm>
        </p:grpSpPr>
        <p:sp>
          <p:nvSpPr>
            <p:cNvPr id="11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46275"/>
                    <a:invGamma/>
                  </a:srgbClr>
                </a:gs>
                <a:gs pos="100000">
                  <a:srgbClr val="84508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alpha val="0"/>
                  </a:srgbClr>
                </a:gs>
                <a:gs pos="100000">
                  <a:srgbClr val="84508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79216"/>
                    <a:invGamma/>
                  </a:srgbClr>
                </a:gs>
                <a:gs pos="100000">
                  <a:srgbClr val="845084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tint val="0"/>
                    <a:invGamma/>
                  </a:srgbClr>
                </a:gs>
                <a:gs pos="100000">
                  <a:srgbClr val="845084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Group 10"/>
          <p:cNvGrpSpPr>
            <a:grpSpLocks/>
          </p:cNvGrpSpPr>
          <p:nvPr/>
        </p:nvGrpSpPr>
        <p:grpSpPr bwMode="auto">
          <a:xfrm>
            <a:off x="7274735" y="4377276"/>
            <a:ext cx="1160868" cy="1057285"/>
            <a:chOff x="2086" y="1314"/>
            <a:chExt cx="1691" cy="845"/>
          </a:xfrm>
        </p:grpSpPr>
        <p:sp>
          <p:nvSpPr>
            <p:cNvPr id="1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46275"/>
                    <a:invGamma/>
                  </a:srgbClr>
                </a:gs>
                <a:gs pos="100000">
                  <a:srgbClr val="84508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alpha val="0"/>
                  </a:srgbClr>
                </a:gs>
                <a:gs pos="100000">
                  <a:srgbClr val="84508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79216"/>
                    <a:invGamma/>
                  </a:srgbClr>
                </a:gs>
                <a:gs pos="100000">
                  <a:srgbClr val="845084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tint val="0"/>
                    <a:invGamma/>
                  </a:srgbClr>
                </a:gs>
                <a:gs pos="100000">
                  <a:srgbClr val="845084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7881325" y="3319989"/>
            <a:ext cx="1160868" cy="1057285"/>
            <a:chOff x="2086" y="1314"/>
            <a:chExt cx="1691" cy="845"/>
          </a:xfrm>
        </p:grpSpPr>
        <p:sp>
          <p:nvSpPr>
            <p:cNvPr id="12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46275"/>
                    <a:invGamma/>
                  </a:srgbClr>
                </a:gs>
                <a:gs pos="100000">
                  <a:srgbClr val="84508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alpha val="0"/>
                  </a:srgbClr>
                </a:gs>
                <a:gs pos="100000">
                  <a:srgbClr val="84508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79216"/>
                    <a:invGamma/>
                  </a:srgbClr>
                </a:gs>
                <a:gs pos="100000">
                  <a:srgbClr val="845084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tint val="0"/>
                    <a:invGamma/>
                  </a:srgbClr>
                </a:gs>
                <a:gs pos="100000">
                  <a:srgbClr val="845084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7" name="Group 10"/>
          <p:cNvGrpSpPr>
            <a:grpSpLocks/>
          </p:cNvGrpSpPr>
          <p:nvPr/>
        </p:nvGrpSpPr>
        <p:grpSpPr bwMode="auto">
          <a:xfrm>
            <a:off x="7469290" y="2146234"/>
            <a:ext cx="1160868" cy="1057285"/>
            <a:chOff x="2086" y="1314"/>
            <a:chExt cx="1691" cy="845"/>
          </a:xfrm>
        </p:grpSpPr>
        <p:sp>
          <p:nvSpPr>
            <p:cNvPr id="12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46275"/>
                    <a:invGamma/>
                  </a:srgbClr>
                </a:gs>
                <a:gs pos="100000">
                  <a:srgbClr val="84508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alpha val="0"/>
                  </a:srgbClr>
                </a:gs>
                <a:gs pos="100000">
                  <a:srgbClr val="84508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79216"/>
                    <a:invGamma/>
                  </a:srgbClr>
                </a:gs>
                <a:gs pos="100000">
                  <a:srgbClr val="845084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tint val="0"/>
                    <a:invGamma/>
                  </a:srgbClr>
                </a:gs>
                <a:gs pos="100000">
                  <a:srgbClr val="845084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2" name="Group 10"/>
          <p:cNvGrpSpPr>
            <a:grpSpLocks/>
          </p:cNvGrpSpPr>
          <p:nvPr/>
        </p:nvGrpSpPr>
        <p:grpSpPr bwMode="auto">
          <a:xfrm>
            <a:off x="6318808" y="1535307"/>
            <a:ext cx="1160868" cy="1057285"/>
            <a:chOff x="2086" y="1314"/>
            <a:chExt cx="1691" cy="845"/>
          </a:xfrm>
        </p:grpSpPr>
        <p:sp>
          <p:nvSpPr>
            <p:cNvPr id="13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46275"/>
                    <a:invGamma/>
                  </a:srgbClr>
                </a:gs>
                <a:gs pos="100000">
                  <a:srgbClr val="84508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alpha val="0"/>
                  </a:srgbClr>
                </a:gs>
                <a:gs pos="100000">
                  <a:srgbClr val="84508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79216"/>
                    <a:invGamma/>
                  </a:srgbClr>
                </a:gs>
                <a:gs pos="100000">
                  <a:srgbClr val="845084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tint val="0"/>
                    <a:invGamma/>
                  </a:srgbClr>
                </a:gs>
                <a:gs pos="100000">
                  <a:srgbClr val="845084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roup 10"/>
          <p:cNvGrpSpPr>
            <a:grpSpLocks/>
          </p:cNvGrpSpPr>
          <p:nvPr/>
        </p:nvGrpSpPr>
        <p:grpSpPr bwMode="auto">
          <a:xfrm>
            <a:off x="5032545" y="1859760"/>
            <a:ext cx="1160868" cy="1057285"/>
            <a:chOff x="2086" y="1314"/>
            <a:chExt cx="1691" cy="845"/>
          </a:xfrm>
        </p:grpSpPr>
        <p:sp>
          <p:nvSpPr>
            <p:cNvPr id="13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46275"/>
                    <a:invGamma/>
                  </a:srgbClr>
                </a:gs>
                <a:gs pos="100000">
                  <a:srgbClr val="84508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alpha val="0"/>
                  </a:srgbClr>
                </a:gs>
                <a:gs pos="100000">
                  <a:srgbClr val="84508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shade val="79216"/>
                    <a:invGamma/>
                  </a:srgbClr>
                </a:gs>
                <a:gs pos="100000">
                  <a:srgbClr val="845084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val 17"/>
            <p:cNvSpPr>
              <a:spLocks noChangeArrowheads="1"/>
            </p:cNvSpPr>
            <p:nvPr/>
          </p:nvSpPr>
          <p:spPr bwMode="gray">
            <a:xfrm>
              <a:off x="2208" y="1380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45084">
                    <a:gamma/>
                    <a:tint val="0"/>
                    <a:invGamma/>
                  </a:srgbClr>
                </a:gs>
                <a:gs pos="100000">
                  <a:srgbClr val="845084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2319278" y="1897087"/>
            <a:ext cx="584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Parts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69132" y="2833191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Assembly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201781" y="4201343"/>
            <a:ext cx="595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Sales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924163" y="5065439"/>
            <a:ext cx="1231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Maintenance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564329" y="484999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400" baseline="30000" smtClean="0">
                <a:latin typeface="맑은 고딕" pitchFamily="50" charset="-127"/>
                <a:ea typeface="맑은 고딕" pitchFamily="50" charset="-127"/>
              </a:rPr>
              <a:t>nd</a:t>
            </a:r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 hand</a:t>
            </a:r>
          </a:p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Car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686521" y="2185119"/>
            <a:ext cx="846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Material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463351" y="3224970"/>
            <a:ext cx="80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Steel</a:t>
            </a:r>
          </a:p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refinery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128000" y="2058520"/>
            <a:ext cx="856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Service</a:t>
            </a:r>
          </a:p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Provider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305595" y="1724772"/>
            <a:ext cx="109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Recycling</a:t>
            </a:r>
          </a:p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technology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430834" y="2274822"/>
            <a:ext cx="1139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ATF</a:t>
            </a:r>
          </a:p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Dismantlers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894515" y="3564738"/>
            <a:ext cx="113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Reuse parts</a:t>
            </a:r>
          </a:p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Network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365983" y="4570717"/>
            <a:ext cx="90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Material</a:t>
            </a:r>
          </a:p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recycling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 rot="14249061">
            <a:off x="4317838" y="2693244"/>
            <a:ext cx="454070" cy="509581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55" name="Freeform 20"/>
          <p:cNvSpPr>
            <a:spLocks/>
          </p:cNvSpPr>
          <p:nvPr/>
        </p:nvSpPr>
        <p:spPr bwMode="auto">
          <a:xfrm rot="11377883">
            <a:off x="3161313" y="1929446"/>
            <a:ext cx="491909" cy="470382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56" name="Freeform 20"/>
          <p:cNvSpPr>
            <a:spLocks/>
          </p:cNvSpPr>
          <p:nvPr/>
        </p:nvSpPr>
        <p:spPr bwMode="auto">
          <a:xfrm rot="8131061">
            <a:off x="1759957" y="2288353"/>
            <a:ext cx="491909" cy="470382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57" name="Freeform 20"/>
          <p:cNvSpPr>
            <a:spLocks/>
          </p:cNvSpPr>
          <p:nvPr/>
        </p:nvSpPr>
        <p:spPr bwMode="auto">
          <a:xfrm rot="2490769">
            <a:off x="1719602" y="4582182"/>
            <a:ext cx="491909" cy="470382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58" name="Freeform 20"/>
          <p:cNvSpPr>
            <a:spLocks/>
          </p:cNvSpPr>
          <p:nvPr/>
        </p:nvSpPr>
        <p:spPr bwMode="auto">
          <a:xfrm rot="5400000">
            <a:off x="1251406" y="3432199"/>
            <a:ext cx="454070" cy="509581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59" name="Freeform 20"/>
          <p:cNvSpPr>
            <a:spLocks/>
          </p:cNvSpPr>
          <p:nvPr/>
        </p:nvSpPr>
        <p:spPr bwMode="auto">
          <a:xfrm rot="20909091">
            <a:off x="3052347" y="5002901"/>
            <a:ext cx="491909" cy="470382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60" name="Freeform 20"/>
          <p:cNvSpPr>
            <a:spLocks/>
          </p:cNvSpPr>
          <p:nvPr/>
        </p:nvSpPr>
        <p:spPr bwMode="auto">
          <a:xfrm rot="15048072">
            <a:off x="4898135" y="3881873"/>
            <a:ext cx="454070" cy="509581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61" name="Freeform 20"/>
          <p:cNvSpPr>
            <a:spLocks/>
          </p:cNvSpPr>
          <p:nvPr/>
        </p:nvSpPr>
        <p:spPr bwMode="auto">
          <a:xfrm rot="12631481">
            <a:off x="5616428" y="4822283"/>
            <a:ext cx="491909" cy="470382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62" name="TextBox 161"/>
          <p:cNvSpPr txBox="1"/>
          <p:nvPr/>
        </p:nvSpPr>
        <p:spPr>
          <a:xfrm>
            <a:off x="4928367" y="4561383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Coolants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" name="Freeform 20"/>
          <p:cNvSpPr>
            <a:spLocks/>
          </p:cNvSpPr>
          <p:nvPr/>
        </p:nvSpPr>
        <p:spPr bwMode="auto">
          <a:xfrm rot="9310775">
            <a:off x="6980614" y="4924269"/>
            <a:ext cx="491909" cy="470382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64" name="TextBox 163"/>
          <p:cNvSpPr txBox="1"/>
          <p:nvPr/>
        </p:nvSpPr>
        <p:spPr>
          <a:xfrm>
            <a:off x="6088488" y="5036058"/>
            <a:ext cx="90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ASR</a:t>
            </a:r>
          </a:p>
          <a:p>
            <a:pPr algn="ctr"/>
            <a:r>
              <a:rPr lang="en-US" altLang="ko-KR" sz="1400" smtClean="0">
                <a:latin typeface="맑은 고딕" pitchFamily="50" charset="-127"/>
                <a:ea typeface="맑은 고딕" pitchFamily="50" charset="-127"/>
              </a:rPr>
              <a:t>recycling</a:t>
            </a:r>
            <a:endParaRPr lang="ko-KR" altLang="en-US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5" name="Freeform 20"/>
          <p:cNvSpPr>
            <a:spLocks/>
          </p:cNvSpPr>
          <p:nvPr/>
        </p:nvSpPr>
        <p:spPr bwMode="auto">
          <a:xfrm rot="7145832">
            <a:off x="7947145" y="4173637"/>
            <a:ext cx="454070" cy="509581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66" name="Freeform 20"/>
          <p:cNvSpPr>
            <a:spLocks/>
          </p:cNvSpPr>
          <p:nvPr/>
        </p:nvSpPr>
        <p:spPr bwMode="auto">
          <a:xfrm rot="4589178">
            <a:off x="8086462" y="3049680"/>
            <a:ext cx="454070" cy="509581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67" name="Freeform 20"/>
          <p:cNvSpPr>
            <a:spLocks/>
          </p:cNvSpPr>
          <p:nvPr/>
        </p:nvSpPr>
        <p:spPr bwMode="auto">
          <a:xfrm rot="1710957">
            <a:off x="7339150" y="2078136"/>
            <a:ext cx="491909" cy="470382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68" name="Freeform 20"/>
          <p:cNvSpPr>
            <a:spLocks/>
          </p:cNvSpPr>
          <p:nvPr/>
        </p:nvSpPr>
        <p:spPr bwMode="auto">
          <a:xfrm rot="20302539">
            <a:off x="5987253" y="1872998"/>
            <a:ext cx="491909" cy="470382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69" name="Freeform 20"/>
          <p:cNvSpPr>
            <a:spLocks/>
          </p:cNvSpPr>
          <p:nvPr/>
        </p:nvSpPr>
        <p:spPr bwMode="auto">
          <a:xfrm rot="18653206">
            <a:off x="4247076" y="4404490"/>
            <a:ext cx="454070" cy="509581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170" name="Freeform 20"/>
          <p:cNvSpPr>
            <a:spLocks/>
          </p:cNvSpPr>
          <p:nvPr/>
        </p:nvSpPr>
        <p:spPr bwMode="auto">
          <a:xfrm rot="17629247">
            <a:off x="5191369" y="2537045"/>
            <a:ext cx="454070" cy="509581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278" y="209"/>
              </a:cxn>
              <a:cxn ang="0">
                <a:pos x="211" y="0"/>
              </a:cxn>
              <a:cxn ang="0">
                <a:pos x="714" y="416"/>
              </a:cxn>
              <a:cxn ang="0">
                <a:pos x="213" y="834"/>
              </a:cxn>
              <a:cxn ang="0">
                <a:pos x="278" y="623"/>
              </a:cxn>
              <a:cxn ang="0">
                <a:pos x="0" y="623"/>
              </a:cxn>
              <a:cxn ang="0">
                <a:pos x="0" y="209"/>
              </a:cxn>
            </a:cxnLst>
            <a:rect l="0" t="0" r="r" b="b"/>
            <a:pathLst>
              <a:path w="714" h="834">
                <a:moveTo>
                  <a:pt x="0" y="209"/>
                </a:moveTo>
                <a:lnTo>
                  <a:pt x="278" y="209"/>
                </a:lnTo>
                <a:lnTo>
                  <a:pt x="211" y="0"/>
                </a:lnTo>
                <a:lnTo>
                  <a:pt x="714" y="416"/>
                </a:lnTo>
                <a:lnTo>
                  <a:pt x="213" y="834"/>
                </a:lnTo>
                <a:lnTo>
                  <a:pt x="278" y="623"/>
                </a:lnTo>
                <a:lnTo>
                  <a:pt x="0" y="623"/>
                </a:lnTo>
                <a:lnTo>
                  <a:pt x="0" y="209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pic>
        <p:nvPicPr>
          <p:cNvPr id="179" name="Picture 5" descr="http://www.divorcetaxcpa.com/splash_underl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16496" y="476672"/>
            <a:ext cx="2016224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39" y="188640"/>
            <a:ext cx="604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V  Spread phase to other related fields</a:t>
            </a:r>
            <a:endParaRPr lang="ko-KR" altLang="en-US" sz="2400" b="1"/>
          </a:p>
        </p:txBody>
      </p:sp>
      <p:grpSp>
        <p:nvGrpSpPr>
          <p:cNvPr id="50" name="그룹 49"/>
          <p:cNvGrpSpPr/>
          <p:nvPr/>
        </p:nvGrpSpPr>
        <p:grpSpPr>
          <a:xfrm>
            <a:off x="1424608" y="1484784"/>
            <a:ext cx="6654311" cy="4510016"/>
            <a:chOff x="386921" y="1721872"/>
            <a:chExt cx="5545845" cy="3758744"/>
          </a:xfrm>
        </p:grpSpPr>
        <p:sp>
          <p:nvSpPr>
            <p:cNvPr id="5" name="Freeform 35"/>
            <p:cNvSpPr>
              <a:spLocks/>
            </p:cNvSpPr>
            <p:nvPr/>
          </p:nvSpPr>
          <p:spPr bwMode="auto">
            <a:xfrm>
              <a:off x="4587875" y="2697163"/>
              <a:ext cx="1293813" cy="1852612"/>
            </a:xfrm>
            <a:custGeom>
              <a:avLst/>
              <a:gdLst>
                <a:gd name="T0" fmla="*/ 272 w 272"/>
                <a:gd name="T1" fmla="*/ 0 h 544"/>
                <a:gd name="T2" fmla="*/ 0 w 272"/>
                <a:gd name="T3" fmla="*/ 272 h 544"/>
                <a:gd name="T4" fmla="*/ 272 w 272"/>
                <a:gd name="T5" fmla="*/ 544 h 544"/>
                <a:gd name="T6" fmla="*/ 272 w 272"/>
                <a:gd name="T7" fmla="*/ 0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"/>
                <a:gd name="T13" fmla="*/ 0 h 544"/>
                <a:gd name="T14" fmla="*/ 272 w 272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" h="544">
                  <a:moveTo>
                    <a:pt x="272" y="0"/>
                  </a:moveTo>
                  <a:lnTo>
                    <a:pt x="0" y="272"/>
                  </a:lnTo>
                  <a:lnTo>
                    <a:pt x="272" y="544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AAC7E4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" name="Freeform 36"/>
            <p:cNvSpPr>
              <a:spLocks/>
            </p:cNvSpPr>
            <p:nvPr/>
          </p:nvSpPr>
          <p:spPr bwMode="auto">
            <a:xfrm>
              <a:off x="2644775" y="2076450"/>
              <a:ext cx="1943100" cy="1547813"/>
            </a:xfrm>
            <a:custGeom>
              <a:avLst/>
              <a:gdLst>
                <a:gd name="T0" fmla="*/ 363 w 544"/>
                <a:gd name="T1" fmla="*/ 0 h 454"/>
                <a:gd name="T2" fmla="*/ 0 w 544"/>
                <a:gd name="T3" fmla="*/ 454 h 454"/>
                <a:gd name="T4" fmla="*/ 544 w 544"/>
                <a:gd name="T5" fmla="*/ 454 h 454"/>
                <a:gd name="T6" fmla="*/ 363 w 544"/>
                <a:gd name="T7" fmla="*/ 0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4"/>
                <a:gd name="T13" fmla="*/ 0 h 454"/>
                <a:gd name="T14" fmla="*/ 544 w 544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4" h="454">
                  <a:moveTo>
                    <a:pt x="363" y="0"/>
                  </a:moveTo>
                  <a:lnTo>
                    <a:pt x="0" y="454"/>
                  </a:lnTo>
                  <a:lnTo>
                    <a:pt x="544" y="45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9FBF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Freeform 37"/>
            <p:cNvSpPr>
              <a:spLocks/>
            </p:cNvSpPr>
            <p:nvPr/>
          </p:nvSpPr>
          <p:spPr bwMode="auto">
            <a:xfrm flipV="1">
              <a:off x="2644775" y="3624263"/>
              <a:ext cx="1943100" cy="1546225"/>
            </a:xfrm>
            <a:custGeom>
              <a:avLst/>
              <a:gdLst>
                <a:gd name="T0" fmla="*/ 363 w 544"/>
                <a:gd name="T1" fmla="*/ 0 h 454"/>
                <a:gd name="T2" fmla="*/ 0 w 544"/>
                <a:gd name="T3" fmla="*/ 454 h 454"/>
                <a:gd name="T4" fmla="*/ 544 w 544"/>
                <a:gd name="T5" fmla="*/ 454 h 454"/>
                <a:gd name="T6" fmla="*/ 363 w 544"/>
                <a:gd name="T7" fmla="*/ 0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4"/>
                <a:gd name="T13" fmla="*/ 0 h 454"/>
                <a:gd name="T14" fmla="*/ 544 w 544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4" h="454">
                  <a:moveTo>
                    <a:pt x="363" y="0"/>
                  </a:moveTo>
                  <a:lnTo>
                    <a:pt x="0" y="454"/>
                  </a:lnTo>
                  <a:lnTo>
                    <a:pt x="544" y="45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E5EEF7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3941763" y="3624263"/>
              <a:ext cx="1939925" cy="1546225"/>
            </a:xfrm>
            <a:custGeom>
              <a:avLst/>
              <a:gdLst>
                <a:gd name="T0" fmla="*/ 181 w 544"/>
                <a:gd name="T1" fmla="*/ 0 h 454"/>
                <a:gd name="T2" fmla="*/ 0 w 544"/>
                <a:gd name="T3" fmla="*/ 454 h 454"/>
                <a:gd name="T4" fmla="*/ 544 w 544"/>
                <a:gd name="T5" fmla="*/ 272 h 454"/>
                <a:gd name="T6" fmla="*/ 181 w 544"/>
                <a:gd name="T7" fmla="*/ 0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4"/>
                <a:gd name="T13" fmla="*/ 0 h 454"/>
                <a:gd name="T14" fmla="*/ 544 w 544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4" h="454">
                  <a:moveTo>
                    <a:pt x="181" y="0"/>
                  </a:moveTo>
                  <a:lnTo>
                    <a:pt x="0" y="454"/>
                  </a:lnTo>
                  <a:lnTo>
                    <a:pt x="544" y="27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CDDEE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3941763" y="2076450"/>
              <a:ext cx="1939925" cy="1547813"/>
            </a:xfrm>
            <a:custGeom>
              <a:avLst/>
              <a:gdLst>
                <a:gd name="T0" fmla="*/ 0 w 544"/>
                <a:gd name="T1" fmla="*/ 0 h 454"/>
                <a:gd name="T2" fmla="*/ 181 w 544"/>
                <a:gd name="T3" fmla="*/ 454 h 454"/>
                <a:gd name="T4" fmla="*/ 544 w 544"/>
                <a:gd name="T5" fmla="*/ 182 h 454"/>
                <a:gd name="T6" fmla="*/ 0 w 544"/>
                <a:gd name="T7" fmla="*/ 0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4"/>
                <a:gd name="T13" fmla="*/ 0 h 454"/>
                <a:gd name="T14" fmla="*/ 544 w 544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4" h="454">
                  <a:moveTo>
                    <a:pt x="0" y="0"/>
                  </a:moveTo>
                  <a:lnTo>
                    <a:pt x="181" y="454"/>
                  </a:lnTo>
                  <a:lnTo>
                    <a:pt x="544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EE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2644775" y="1924050"/>
              <a:ext cx="1296988" cy="1700213"/>
            </a:xfrm>
            <a:custGeom>
              <a:avLst/>
              <a:gdLst>
                <a:gd name="T0" fmla="*/ 0 w 363"/>
                <a:gd name="T1" fmla="*/ 499 h 499"/>
                <a:gd name="T2" fmla="*/ 363 w 363"/>
                <a:gd name="T3" fmla="*/ 45 h 499"/>
                <a:gd name="T4" fmla="*/ 0 w 363"/>
                <a:gd name="T5" fmla="*/ 0 h 499"/>
                <a:gd name="T6" fmla="*/ 0 w 363"/>
                <a:gd name="T7" fmla="*/ 499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499"/>
                <a:gd name="T14" fmla="*/ 363 w 363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499">
                  <a:moveTo>
                    <a:pt x="0" y="499"/>
                  </a:moveTo>
                  <a:lnTo>
                    <a:pt x="363" y="45"/>
                  </a:lnTo>
                  <a:lnTo>
                    <a:pt x="0" y="0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CDDEE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 flipV="1">
              <a:off x="2644775" y="3624263"/>
              <a:ext cx="1296988" cy="1698625"/>
            </a:xfrm>
            <a:custGeom>
              <a:avLst/>
              <a:gdLst>
                <a:gd name="T0" fmla="*/ 0 w 363"/>
                <a:gd name="T1" fmla="*/ 499 h 499"/>
                <a:gd name="T2" fmla="*/ 363 w 363"/>
                <a:gd name="T3" fmla="*/ 45 h 499"/>
                <a:gd name="T4" fmla="*/ 0 w 363"/>
                <a:gd name="T5" fmla="*/ 0 h 499"/>
                <a:gd name="T6" fmla="*/ 0 w 363"/>
                <a:gd name="T7" fmla="*/ 499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499"/>
                <a:gd name="T14" fmla="*/ 363 w 363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499">
                  <a:moveTo>
                    <a:pt x="0" y="499"/>
                  </a:moveTo>
                  <a:lnTo>
                    <a:pt x="363" y="45"/>
                  </a:lnTo>
                  <a:lnTo>
                    <a:pt x="0" y="0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CDDEE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1350963" y="1924050"/>
              <a:ext cx="1293812" cy="1700213"/>
            </a:xfrm>
            <a:custGeom>
              <a:avLst/>
              <a:gdLst>
                <a:gd name="T0" fmla="*/ 363 w 363"/>
                <a:gd name="T1" fmla="*/ 0 h 499"/>
                <a:gd name="T2" fmla="*/ 0 w 363"/>
                <a:gd name="T3" fmla="*/ 91 h 499"/>
                <a:gd name="T4" fmla="*/ 363 w 363"/>
                <a:gd name="T5" fmla="*/ 499 h 499"/>
                <a:gd name="T6" fmla="*/ 363 w 363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499"/>
                <a:gd name="T14" fmla="*/ 363 w 363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499">
                  <a:moveTo>
                    <a:pt x="363" y="0"/>
                  </a:moveTo>
                  <a:lnTo>
                    <a:pt x="0" y="91"/>
                  </a:lnTo>
                  <a:lnTo>
                    <a:pt x="363" y="499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E5EEF7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 flipV="1">
              <a:off x="1350963" y="3624263"/>
              <a:ext cx="1293812" cy="1698625"/>
            </a:xfrm>
            <a:custGeom>
              <a:avLst/>
              <a:gdLst>
                <a:gd name="T0" fmla="*/ 363 w 363"/>
                <a:gd name="T1" fmla="*/ 0 h 499"/>
                <a:gd name="T2" fmla="*/ 0 w 363"/>
                <a:gd name="T3" fmla="*/ 91 h 499"/>
                <a:gd name="T4" fmla="*/ 363 w 363"/>
                <a:gd name="T5" fmla="*/ 499 h 499"/>
                <a:gd name="T6" fmla="*/ 363 w 363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499"/>
                <a:gd name="T14" fmla="*/ 363 w 363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499">
                  <a:moveTo>
                    <a:pt x="363" y="0"/>
                  </a:moveTo>
                  <a:lnTo>
                    <a:pt x="0" y="91"/>
                  </a:lnTo>
                  <a:lnTo>
                    <a:pt x="363" y="499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E5EEF7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Text Box 45"/>
            <p:cNvSpPr txBox="1">
              <a:spLocks noChangeArrowheads="1"/>
            </p:cNvSpPr>
            <p:nvPr/>
          </p:nvSpPr>
          <p:spPr bwMode="auto">
            <a:xfrm>
              <a:off x="2040116" y="3299688"/>
              <a:ext cx="1141836" cy="5660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 wrap="none" lIns="18000" tIns="0" rIns="18000" bIns="10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ARN</a:t>
              </a: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 rot="5400000">
              <a:off x="5608638" y="3359150"/>
              <a:ext cx="4328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Ships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 Box 47"/>
            <p:cNvSpPr txBox="1">
              <a:spLocks noChangeArrowheads="1"/>
            </p:cNvSpPr>
            <p:nvPr/>
          </p:nvSpPr>
          <p:spPr bwMode="auto">
            <a:xfrm rot="4068715">
              <a:off x="3387687" y="2782639"/>
              <a:ext cx="15004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Industrial machine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 rot="17479061">
              <a:off x="3163999" y="4239646"/>
              <a:ext cx="194764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Communication devices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 rot="-2156010">
              <a:off x="4458117" y="2987110"/>
              <a:ext cx="105009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Army vehicle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 rot="2145215">
              <a:off x="4674270" y="3992791"/>
              <a:ext cx="7479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Aerocraft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 Box 51"/>
            <p:cNvSpPr txBox="1">
              <a:spLocks noChangeArrowheads="1"/>
            </p:cNvSpPr>
            <p:nvPr/>
          </p:nvSpPr>
          <p:spPr bwMode="auto">
            <a:xfrm>
              <a:off x="3514725" y="3630613"/>
              <a:ext cx="71333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Electrical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 Box 52"/>
            <p:cNvSpPr txBox="1">
              <a:spLocks noChangeArrowheads="1"/>
            </p:cNvSpPr>
            <p:nvPr/>
          </p:nvSpPr>
          <p:spPr bwMode="auto">
            <a:xfrm rot="-1162265">
              <a:off x="4416634" y="4866710"/>
              <a:ext cx="10473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Solar battery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 rot="-466734">
              <a:off x="2443726" y="5265172"/>
              <a:ext cx="154510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Medical machinery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Text Box 54"/>
            <p:cNvSpPr txBox="1">
              <a:spLocks noChangeArrowheads="1"/>
            </p:cNvSpPr>
            <p:nvPr/>
          </p:nvSpPr>
          <p:spPr bwMode="auto">
            <a:xfrm rot="776799">
              <a:off x="1769229" y="5161985"/>
              <a:ext cx="33663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Bkie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 rot="5400000">
              <a:off x="1839451" y="4563923"/>
              <a:ext cx="140314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Farming machine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>
              <a:off x="2403475" y="1978025"/>
              <a:ext cx="13785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smtClean="0">
                  <a:latin typeface="맑은 고딕" pitchFamily="50" charset="-127"/>
                  <a:ea typeface="맑은 고딕" pitchFamily="50" charset="-127"/>
                </a:rPr>
                <a:t>T</a:t>
              </a:r>
            </a:p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R</a:t>
              </a:r>
            </a:p>
            <a:p>
              <a:r>
                <a:rPr lang="en-US" altLang="ko-KR" sz="1400" smtClean="0">
                  <a:latin typeface="맑은 고딕" pitchFamily="50" charset="-127"/>
                  <a:ea typeface="맑은 고딕" pitchFamily="50" charset="-127"/>
                </a:rPr>
                <a:t>A</a:t>
              </a:r>
            </a:p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I</a:t>
              </a:r>
            </a:p>
            <a:p>
              <a:r>
                <a:rPr lang="en-US" altLang="ko-KR" sz="1400" smtClean="0">
                  <a:latin typeface="맑은 고딕" pitchFamily="50" charset="-127"/>
                  <a:ea typeface="맑은 고딕" pitchFamily="50" charset="-127"/>
                </a:rPr>
                <a:t>N</a:t>
              </a:r>
            </a:p>
          </p:txBody>
        </p:sp>
        <p:sp>
          <p:nvSpPr>
            <p:cNvPr id="26" name="Text Box 57"/>
            <p:cNvSpPr txBox="1">
              <a:spLocks noChangeArrowheads="1"/>
            </p:cNvSpPr>
            <p:nvPr/>
          </p:nvSpPr>
          <p:spPr bwMode="auto">
            <a:xfrm rot="-3124670">
              <a:off x="2686388" y="2391797"/>
              <a:ext cx="12439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Heavy machine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 Box 58"/>
            <p:cNvSpPr txBox="1">
              <a:spLocks noChangeArrowheads="1"/>
            </p:cNvSpPr>
            <p:nvPr/>
          </p:nvSpPr>
          <p:spPr bwMode="auto">
            <a:xfrm rot="438345">
              <a:off x="2528878" y="1721872"/>
              <a:ext cx="14144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Vending machine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auto">
            <a:xfrm rot="968660">
              <a:off x="4745472" y="2159228"/>
              <a:ext cx="488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Robot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auto">
            <a:xfrm rot="-818095">
              <a:off x="1516468" y="1821091"/>
              <a:ext cx="5071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Energi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Text Box 61"/>
            <p:cNvSpPr txBox="1">
              <a:spLocks noChangeArrowheads="1"/>
            </p:cNvSpPr>
            <p:nvPr/>
          </p:nvSpPr>
          <p:spPr bwMode="auto">
            <a:xfrm rot="2870731">
              <a:off x="980171" y="2641828"/>
              <a:ext cx="12981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smtClean="0">
                  <a:latin typeface="맑은 고딕" pitchFamily="50" charset="-127"/>
                  <a:ea typeface="맑은 고딕" pitchFamily="50" charset="-127"/>
                </a:rPr>
                <a:t>Other resources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 Box 62"/>
            <p:cNvSpPr txBox="1">
              <a:spLocks noChangeArrowheads="1"/>
            </p:cNvSpPr>
            <p:nvPr/>
          </p:nvSpPr>
          <p:spPr bwMode="auto">
            <a:xfrm rot="18713646">
              <a:off x="1282555" y="4311083"/>
              <a:ext cx="9035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Motor bike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Text Box 63"/>
            <p:cNvSpPr txBox="1">
              <a:spLocks noChangeArrowheads="1"/>
            </p:cNvSpPr>
            <p:nvPr/>
          </p:nvSpPr>
          <p:spPr bwMode="auto">
            <a:xfrm>
              <a:off x="549082" y="3459163"/>
              <a:ext cx="1252710" cy="2879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000" tIns="0" rIns="18000" bIns="10800">
              <a:spAutoFit/>
            </a:bodyPr>
            <a:lstStyle/>
            <a:p>
              <a:r>
                <a:rPr kumimoji="0" lang="en-US" altLang="ko-KR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Automobile</a:t>
              </a:r>
              <a:endParaRPr kumimoji="0" lang="ko-KR" altLang="en-US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3" name="그룹 35"/>
            <p:cNvGrpSpPr/>
            <p:nvPr/>
          </p:nvGrpSpPr>
          <p:grpSpPr>
            <a:xfrm>
              <a:off x="386921" y="3000372"/>
              <a:ext cx="2987168" cy="1159734"/>
              <a:chOff x="857224" y="2000240"/>
              <a:chExt cx="7869372" cy="4071966"/>
            </a:xfr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도넛 33"/>
              <p:cNvSpPr/>
              <p:nvPr/>
            </p:nvSpPr>
            <p:spPr bwMode="auto">
              <a:xfrm>
                <a:off x="857224" y="2000240"/>
                <a:ext cx="4071965" cy="4071966"/>
              </a:xfrm>
              <a:prstGeom prst="donut">
                <a:avLst>
                  <a:gd name="adj" fmla="val 10683"/>
                </a:avLst>
              </a:prstGeom>
              <a:grp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2400" b="1">
                  <a:solidFill>
                    <a:schemeClr val="tx2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5" name="도넛 34"/>
              <p:cNvSpPr/>
              <p:nvPr/>
            </p:nvSpPr>
            <p:spPr bwMode="auto">
              <a:xfrm>
                <a:off x="4654631" y="2000240"/>
                <a:ext cx="4071965" cy="4071966"/>
              </a:xfrm>
              <a:prstGeom prst="donut">
                <a:avLst>
                  <a:gd name="adj" fmla="val 11264"/>
                </a:avLst>
              </a:prstGeom>
              <a:grp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2400" b="1">
                  <a:solidFill>
                    <a:schemeClr val="tx2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6" name="자유형 35"/>
              <p:cNvSpPr/>
              <p:nvPr/>
            </p:nvSpPr>
            <p:spPr bwMode="auto">
              <a:xfrm>
                <a:off x="4525963" y="2822574"/>
                <a:ext cx="421053" cy="1170782"/>
              </a:xfrm>
              <a:custGeom>
                <a:avLst/>
                <a:gdLst>
                  <a:gd name="connsiteX0" fmla="*/ 0 w 414337"/>
                  <a:gd name="connsiteY0" fmla="*/ 0 h 1212850"/>
                  <a:gd name="connsiteX1" fmla="*/ 250825 w 414337"/>
                  <a:gd name="connsiteY1" fmla="*/ 381000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79410 w 414337"/>
                  <a:gd name="connsiteY2" fmla="*/ 827086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76225 w 414337"/>
                  <a:gd name="connsiteY1" fmla="*/ 450850 h 1212850"/>
                  <a:gd name="connsiteX2" fmla="*/ 379410 w 414337"/>
                  <a:gd name="connsiteY2" fmla="*/ 827086 h 1212850"/>
                  <a:gd name="connsiteX3" fmla="*/ 403225 w 414337"/>
                  <a:gd name="connsiteY3" fmla="*/ 1212850 h 1212850"/>
                  <a:gd name="connsiteX0" fmla="*/ 0 w 425449"/>
                  <a:gd name="connsiteY0" fmla="*/ 0 h 1177929"/>
                  <a:gd name="connsiteX1" fmla="*/ 276225 w 425449"/>
                  <a:gd name="connsiteY1" fmla="*/ 450850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81176 w 425449"/>
                  <a:gd name="connsiteY1" fmla="*/ 447676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74573 w 425449"/>
                  <a:gd name="connsiteY1" fmla="*/ 463551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74573 w 425449"/>
                  <a:gd name="connsiteY1" fmla="*/ 463551 h 1177929"/>
                  <a:gd name="connsiteX2" fmla="*/ 362075 w 425449"/>
                  <a:gd name="connsiteY2" fmla="*/ 743741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25050 w 425449"/>
                  <a:gd name="connsiteY1" fmla="*/ 363540 h 1177929"/>
                  <a:gd name="connsiteX2" fmla="*/ 362075 w 425449"/>
                  <a:gd name="connsiteY2" fmla="*/ 743741 h 1177929"/>
                  <a:gd name="connsiteX3" fmla="*/ 414337 w 425449"/>
                  <a:gd name="connsiteY3" fmla="*/ 1177929 h 1177929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7825"/>
                  <a:gd name="connsiteY0" fmla="*/ 0 h 1166044"/>
                  <a:gd name="connsiteX1" fmla="*/ 225050 w 437825"/>
                  <a:gd name="connsiteY1" fmla="*/ 363540 h 1166044"/>
                  <a:gd name="connsiteX2" fmla="*/ 362075 w 437825"/>
                  <a:gd name="connsiteY2" fmla="*/ 743741 h 1166044"/>
                  <a:gd name="connsiteX3" fmla="*/ 426713 w 437825"/>
                  <a:gd name="connsiteY3" fmla="*/ 1166044 h 116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825" h="1166044">
                    <a:moveTo>
                      <a:pt x="0" y="0"/>
                    </a:moveTo>
                    <a:cubicBezTo>
                      <a:pt x="93133" y="122237"/>
                      <a:pt x="164704" y="239583"/>
                      <a:pt x="225050" y="363540"/>
                    </a:cubicBezTo>
                    <a:cubicBezTo>
                      <a:pt x="285396" y="487497"/>
                      <a:pt x="328465" y="609990"/>
                      <a:pt x="362075" y="743741"/>
                    </a:cubicBezTo>
                    <a:cubicBezTo>
                      <a:pt x="395686" y="877492"/>
                      <a:pt x="437825" y="1090373"/>
                      <a:pt x="426713" y="1166044"/>
                    </a:cubicBezTo>
                  </a:path>
                </a:pathLst>
              </a:custGeom>
              <a:grp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2400" b="1">
                  <a:solidFill>
                    <a:schemeClr val="tx2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7" name="자유형 36"/>
              <p:cNvSpPr/>
              <p:nvPr/>
            </p:nvSpPr>
            <p:spPr bwMode="auto">
              <a:xfrm flipH="1">
                <a:off x="4678217" y="3324251"/>
                <a:ext cx="109341" cy="799735"/>
              </a:xfrm>
              <a:custGeom>
                <a:avLst/>
                <a:gdLst>
                  <a:gd name="connsiteX0" fmla="*/ 0 w 414337"/>
                  <a:gd name="connsiteY0" fmla="*/ 0 h 1212850"/>
                  <a:gd name="connsiteX1" fmla="*/ 250825 w 414337"/>
                  <a:gd name="connsiteY1" fmla="*/ 381000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87350 w 414337"/>
                  <a:gd name="connsiteY2" fmla="*/ 819150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55589 w 414337"/>
                  <a:gd name="connsiteY1" fmla="*/ 392111 h 1212850"/>
                  <a:gd name="connsiteX2" fmla="*/ 379410 w 414337"/>
                  <a:gd name="connsiteY2" fmla="*/ 827086 h 1212850"/>
                  <a:gd name="connsiteX3" fmla="*/ 403225 w 414337"/>
                  <a:gd name="connsiteY3" fmla="*/ 1212850 h 1212850"/>
                  <a:gd name="connsiteX0" fmla="*/ 0 w 414337"/>
                  <a:gd name="connsiteY0" fmla="*/ 0 h 1212850"/>
                  <a:gd name="connsiteX1" fmla="*/ 276225 w 414337"/>
                  <a:gd name="connsiteY1" fmla="*/ 450850 h 1212850"/>
                  <a:gd name="connsiteX2" fmla="*/ 379410 w 414337"/>
                  <a:gd name="connsiteY2" fmla="*/ 827086 h 1212850"/>
                  <a:gd name="connsiteX3" fmla="*/ 403225 w 414337"/>
                  <a:gd name="connsiteY3" fmla="*/ 1212850 h 1212850"/>
                  <a:gd name="connsiteX0" fmla="*/ 0 w 425449"/>
                  <a:gd name="connsiteY0" fmla="*/ 0 h 1177929"/>
                  <a:gd name="connsiteX1" fmla="*/ 276225 w 425449"/>
                  <a:gd name="connsiteY1" fmla="*/ 450850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81176 w 425449"/>
                  <a:gd name="connsiteY1" fmla="*/ 447676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74573 w 425449"/>
                  <a:gd name="connsiteY1" fmla="*/ 463551 h 1177929"/>
                  <a:gd name="connsiteX2" fmla="*/ 379410 w 425449"/>
                  <a:gd name="connsiteY2" fmla="*/ 827086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74573 w 425449"/>
                  <a:gd name="connsiteY1" fmla="*/ 463551 h 1177929"/>
                  <a:gd name="connsiteX2" fmla="*/ 362075 w 425449"/>
                  <a:gd name="connsiteY2" fmla="*/ 743741 h 1177929"/>
                  <a:gd name="connsiteX3" fmla="*/ 414337 w 425449"/>
                  <a:gd name="connsiteY3" fmla="*/ 1177929 h 1177929"/>
                  <a:gd name="connsiteX0" fmla="*/ 0 w 425449"/>
                  <a:gd name="connsiteY0" fmla="*/ 0 h 1177929"/>
                  <a:gd name="connsiteX1" fmla="*/ 225050 w 425449"/>
                  <a:gd name="connsiteY1" fmla="*/ 363540 h 1177929"/>
                  <a:gd name="connsiteX2" fmla="*/ 362075 w 425449"/>
                  <a:gd name="connsiteY2" fmla="*/ 743741 h 1177929"/>
                  <a:gd name="connsiteX3" fmla="*/ 414337 w 425449"/>
                  <a:gd name="connsiteY3" fmla="*/ 1177929 h 1177929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0399"/>
                  <a:gd name="connsiteY0" fmla="*/ 0 h 1173163"/>
                  <a:gd name="connsiteX1" fmla="*/ 225050 w 430399"/>
                  <a:gd name="connsiteY1" fmla="*/ 363540 h 1173163"/>
                  <a:gd name="connsiteX2" fmla="*/ 362075 w 430399"/>
                  <a:gd name="connsiteY2" fmla="*/ 743741 h 1173163"/>
                  <a:gd name="connsiteX3" fmla="*/ 419287 w 430399"/>
                  <a:gd name="connsiteY3" fmla="*/ 1173163 h 1173163"/>
                  <a:gd name="connsiteX0" fmla="*/ 0 w 437825"/>
                  <a:gd name="connsiteY0" fmla="*/ 0 h 1166044"/>
                  <a:gd name="connsiteX1" fmla="*/ 225050 w 437825"/>
                  <a:gd name="connsiteY1" fmla="*/ 363540 h 1166044"/>
                  <a:gd name="connsiteX2" fmla="*/ 362075 w 437825"/>
                  <a:gd name="connsiteY2" fmla="*/ 743741 h 1166044"/>
                  <a:gd name="connsiteX3" fmla="*/ 426713 w 437825"/>
                  <a:gd name="connsiteY3" fmla="*/ 1166044 h 1166044"/>
                  <a:gd name="connsiteX0" fmla="*/ 0 w 437825"/>
                  <a:gd name="connsiteY0" fmla="*/ 0 h 1166044"/>
                  <a:gd name="connsiteX1" fmla="*/ 225050 w 437825"/>
                  <a:gd name="connsiteY1" fmla="*/ 363540 h 1166044"/>
                  <a:gd name="connsiteX2" fmla="*/ 390138 w 437825"/>
                  <a:gd name="connsiteY2" fmla="*/ 731560 h 1166044"/>
                  <a:gd name="connsiteX3" fmla="*/ 426713 w 437825"/>
                  <a:gd name="connsiteY3" fmla="*/ 1166044 h 116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825" h="1166044">
                    <a:moveTo>
                      <a:pt x="0" y="0"/>
                    </a:moveTo>
                    <a:cubicBezTo>
                      <a:pt x="93133" y="122237"/>
                      <a:pt x="160027" y="241613"/>
                      <a:pt x="225050" y="363540"/>
                    </a:cubicBezTo>
                    <a:cubicBezTo>
                      <a:pt x="290073" y="485467"/>
                      <a:pt x="356528" y="597809"/>
                      <a:pt x="390138" y="731560"/>
                    </a:cubicBezTo>
                    <a:cubicBezTo>
                      <a:pt x="423749" y="865311"/>
                      <a:pt x="437825" y="1090373"/>
                      <a:pt x="426713" y="1166044"/>
                    </a:cubicBezTo>
                  </a:path>
                </a:pathLst>
              </a:custGeom>
              <a:grp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2400" b="1">
                  <a:solidFill>
                    <a:schemeClr val="tx2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38" name="직사각형 46"/>
            <p:cNvSpPr>
              <a:spLocks noChangeArrowheads="1"/>
            </p:cNvSpPr>
            <p:nvPr/>
          </p:nvSpPr>
          <p:spPr bwMode="auto">
            <a:xfrm>
              <a:off x="1976438" y="3403600"/>
              <a:ext cx="3635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①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직사각형 47"/>
            <p:cNvSpPr>
              <a:spLocks noChangeArrowheads="1"/>
            </p:cNvSpPr>
            <p:nvPr/>
          </p:nvSpPr>
          <p:spPr bwMode="auto">
            <a:xfrm flipH="1">
              <a:off x="1935163" y="2286000"/>
              <a:ext cx="4286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②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직사각형 48"/>
            <p:cNvSpPr>
              <a:spLocks noChangeArrowheads="1"/>
            </p:cNvSpPr>
            <p:nvPr/>
          </p:nvSpPr>
          <p:spPr bwMode="auto">
            <a:xfrm>
              <a:off x="2708275" y="2143125"/>
              <a:ext cx="3905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1600">
                  <a:latin typeface="맑은 고딕" pitchFamily="50" charset="-127"/>
                  <a:ea typeface="맑은 고딕" pitchFamily="50" charset="-127"/>
                </a:rPr>
                <a:t>③</a:t>
              </a:r>
            </a:p>
          </p:txBody>
        </p:sp>
        <p:sp>
          <p:nvSpPr>
            <p:cNvPr id="41" name="직사각형 49"/>
            <p:cNvSpPr>
              <a:spLocks noChangeArrowheads="1"/>
            </p:cNvSpPr>
            <p:nvPr/>
          </p:nvSpPr>
          <p:spPr bwMode="auto">
            <a:xfrm>
              <a:off x="1857375" y="4572000"/>
              <a:ext cx="3635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④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직사각형 50"/>
            <p:cNvSpPr>
              <a:spLocks noChangeArrowheads="1"/>
            </p:cNvSpPr>
            <p:nvPr/>
          </p:nvSpPr>
          <p:spPr bwMode="auto">
            <a:xfrm>
              <a:off x="2863850" y="4572000"/>
              <a:ext cx="3635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⑤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Text Box 47"/>
            <p:cNvSpPr txBox="1">
              <a:spLocks noChangeArrowheads="1"/>
            </p:cNvSpPr>
            <p:nvPr/>
          </p:nvSpPr>
          <p:spPr bwMode="auto">
            <a:xfrm rot="2951925">
              <a:off x="3043510" y="4287272"/>
              <a:ext cx="86305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1400" smtClean="0">
                  <a:latin typeface="맑은 고딕" pitchFamily="50" charset="-127"/>
                  <a:ea typeface="맑은 고딕" pitchFamily="50" charset="-127"/>
                </a:rPr>
                <a:t>Electronics</a:t>
              </a:r>
              <a:endParaRPr kumimoji="0" lang="ko-KR" altLang="en-US" sz="14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직사각형 56"/>
            <p:cNvSpPr>
              <a:spLocks noChangeArrowheads="1"/>
            </p:cNvSpPr>
            <p:nvPr/>
          </p:nvSpPr>
          <p:spPr bwMode="auto">
            <a:xfrm>
              <a:off x="3559175" y="4000500"/>
              <a:ext cx="365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⑥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직사각형 57"/>
            <p:cNvSpPr>
              <a:spLocks noChangeArrowheads="1"/>
            </p:cNvSpPr>
            <p:nvPr/>
          </p:nvSpPr>
          <p:spPr bwMode="auto">
            <a:xfrm>
              <a:off x="3482975" y="3000375"/>
              <a:ext cx="3635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⑦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6" name="직사각형 58"/>
            <p:cNvSpPr>
              <a:spLocks noChangeArrowheads="1"/>
            </p:cNvSpPr>
            <p:nvPr/>
          </p:nvSpPr>
          <p:spPr bwMode="auto">
            <a:xfrm>
              <a:off x="4565650" y="2643188"/>
              <a:ext cx="365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⑧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7" name="직사각형 59"/>
            <p:cNvSpPr>
              <a:spLocks noChangeArrowheads="1"/>
            </p:cNvSpPr>
            <p:nvPr/>
          </p:nvSpPr>
          <p:spPr bwMode="auto">
            <a:xfrm>
              <a:off x="4565650" y="4286250"/>
              <a:ext cx="365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⑨</a:t>
              </a:r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직사각형 60"/>
            <p:cNvSpPr>
              <a:spLocks noChangeArrowheads="1"/>
            </p:cNvSpPr>
            <p:nvPr/>
          </p:nvSpPr>
          <p:spPr bwMode="auto">
            <a:xfrm>
              <a:off x="5108575" y="3387725"/>
              <a:ext cx="36353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0" lang="ko-KR" altLang="en-US" sz="1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⑩</a:t>
              </a:r>
            </a:p>
          </p:txBody>
        </p:sp>
      </p:grpSp>
      <p:pic>
        <p:nvPicPr>
          <p:cNvPr id="49" name="Picture 5" descr="http://www.divorcetaxcpa.com/splash_underl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16496" y="476672"/>
            <a:ext cx="2016224" cy="2880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아래쪽 화살표 1"/>
          <p:cNvSpPr/>
          <p:nvPr/>
        </p:nvSpPr>
        <p:spPr bwMode="auto">
          <a:xfrm>
            <a:off x="2476500" y="1306952"/>
            <a:ext cx="3870325" cy="5214938"/>
          </a:xfrm>
          <a:prstGeom prst="downArrow">
            <a:avLst/>
          </a:prstGeom>
          <a:solidFill>
            <a:srgbClr val="D0D8E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 sz="2400" b="1">
              <a:solidFill>
                <a:schemeClr val="tx2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539844" y="1146490"/>
            <a:ext cx="1172386" cy="1116291"/>
            <a:chOff x="4166" y="1706"/>
            <a:chExt cx="1252" cy="1252"/>
          </a:xfrm>
        </p:grpSpPr>
        <p:sp>
          <p:nvSpPr>
            <p:cNvPr id="6" name="Oval 20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21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0" name="직선 연결선 9"/>
          <p:cNvCxnSpPr>
            <a:stCxn id="9" idx="2"/>
            <a:endCxn id="9" idx="6"/>
          </p:cNvCxnSpPr>
          <p:nvPr/>
        </p:nvCxnSpPr>
        <p:spPr bwMode="auto">
          <a:xfrm rot="10800000" flipH="1">
            <a:off x="7630677" y="1604777"/>
            <a:ext cx="967313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1" name="TextBox 10"/>
          <p:cNvSpPr txBox="1"/>
          <p:nvPr/>
        </p:nvSpPr>
        <p:spPr>
          <a:xfrm>
            <a:off x="7689207" y="1239022"/>
            <a:ext cx="8082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KARA</a:t>
            </a:r>
            <a:endParaRPr kumimoji="0" lang="ko-KR" alt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3247" y="1637400"/>
            <a:ext cx="11079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한국자동차</a:t>
            </a:r>
            <a:endParaRPr kumimoji="0" lang="en-US" altLang="ko-KR" sz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자원순환협회</a:t>
            </a:r>
            <a:endParaRPr kumimoji="0" lang="ko-KR" altLang="en-US" sz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gray">
          <a:xfrm>
            <a:off x="7539844" y="3103891"/>
            <a:ext cx="1172386" cy="111629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gray">
          <a:xfrm>
            <a:off x="7554827" y="3110132"/>
            <a:ext cx="1144294" cy="108865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gray">
          <a:xfrm>
            <a:off x="7567000" y="3120832"/>
            <a:ext cx="1088109" cy="101732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gray">
          <a:xfrm>
            <a:off x="7630676" y="3149363"/>
            <a:ext cx="967312" cy="82562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cxnSp>
        <p:nvCxnSpPr>
          <p:cNvPr id="17" name="직선 연결선 16"/>
          <p:cNvCxnSpPr>
            <a:stCxn id="16" idx="2"/>
            <a:endCxn id="16" idx="6"/>
          </p:cNvCxnSpPr>
          <p:nvPr/>
        </p:nvCxnSpPr>
        <p:spPr bwMode="auto">
          <a:xfrm rot="10800000" flipH="1">
            <a:off x="7630677" y="3562178"/>
            <a:ext cx="967313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8" name="TextBox 17"/>
          <p:cNvSpPr txBox="1"/>
          <p:nvPr/>
        </p:nvSpPr>
        <p:spPr>
          <a:xfrm>
            <a:off x="7717862" y="3196423"/>
            <a:ext cx="7553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AA</a:t>
            </a:r>
            <a:r>
              <a:rPr lang="en-US" altLang="ko-KR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EF</a:t>
            </a:r>
            <a:endParaRPr kumimoji="0" lang="ko-KR" altLang="en-US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6836" y="3579013"/>
            <a:ext cx="11079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아시아친환경</a:t>
            </a:r>
            <a:endParaRPr kumimoji="0" lang="en-US" altLang="ko-KR" sz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자동차포럼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gray">
          <a:xfrm>
            <a:off x="7539844" y="5044292"/>
            <a:ext cx="1172386" cy="111629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gray">
          <a:xfrm>
            <a:off x="7554827" y="5050533"/>
            <a:ext cx="1144294" cy="108865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gray">
          <a:xfrm>
            <a:off x="7567000" y="5061233"/>
            <a:ext cx="1088109" cy="101732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gray">
          <a:xfrm>
            <a:off x="7630676" y="5089764"/>
            <a:ext cx="967312" cy="82562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cxnSp>
        <p:nvCxnSpPr>
          <p:cNvPr id="24" name="직선 연결선 23"/>
          <p:cNvCxnSpPr>
            <a:stCxn id="23" idx="2"/>
            <a:endCxn id="23" idx="6"/>
          </p:cNvCxnSpPr>
          <p:nvPr/>
        </p:nvCxnSpPr>
        <p:spPr bwMode="auto">
          <a:xfrm rot="10800000" flipH="1">
            <a:off x="7630677" y="5502579"/>
            <a:ext cx="967313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7710915" y="5068555"/>
            <a:ext cx="768159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AAEF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Union</a:t>
            </a:r>
            <a:endParaRPr kumimoji="0" lang="ko-KR" altLang="en-US" sz="1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6837" y="5519414"/>
            <a:ext cx="11079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아시아친환경</a:t>
            </a:r>
            <a:endParaRPr kumimoji="0" lang="en-US" altLang="ko-KR" sz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자동차포럼</a:t>
            </a:r>
            <a:endParaRPr kumimoji="0" lang="en-US" altLang="ko-KR" sz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Alliance</a:t>
            </a:r>
            <a:endParaRPr kumimoji="0" lang="ko-KR" altLang="en-US" sz="1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gray">
          <a:xfrm>
            <a:off x="1547795" y="836712"/>
            <a:ext cx="5572132" cy="881063"/>
          </a:xfrm>
          <a:prstGeom prst="rightArrow">
            <a:avLst/>
          </a:prstGeom>
          <a:solidFill>
            <a:schemeClr val="bg1"/>
          </a:solidFill>
          <a:ln w="28575" algn="ctr">
            <a:solidFill>
              <a:srgbClr val="4F81BD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Auto </a:t>
            </a:r>
            <a:r>
              <a:rPr kumimoji="0" lang="en-US" altLang="ko-KR" kern="0" dirty="0" err="1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Möbius</a:t>
            </a: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-Eco Net </a:t>
            </a:r>
            <a:r>
              <a:rPr kumimoji="0" lang="en-US" altLang="ko-KR" sz="1600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(Test Bed I)</a:t>
            </a:r>
            <a:endParaRPr kumimoji="0" lang="ko-KR" altLang="en-US" sz="1600" kern="0" dirty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gray">
          <a:xfrm>
            <a:off x="1547795" y="1765401"/>
            <a:ext cx="5572132" cy="881063"/>
          </a:xfrm>
          <a:prstGeom prst="rightArrow">
            <a:avLst/>
          </a:prstGeom>
          <a:solidFill>
            <a:schemeClr val="bg1"/>
          </a:solidFill>
          <a:ln w="28575" algn="ctr">
            <a:solidFill>
              <a:srgbClr val="4F81BD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Industry </a:t>
            </a:r>
            <a:r>
              <a:rPr kumimoji="0" lang="en-US" altLang="ko-KR" kern="0" dirty="0" err="1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Möbius</a:t>
            </a: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-Eco Net </a:t>
            </a:r>
            <a:r>
              <a:rPr kumimoji="0" lang="en-US" altLang="ko-KR" sz="1600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(Test Bed II)</a:t>
            </a:r>
            <a:endParaRPr kumimoji="0" lang="ko-KR" altLang="en-US" sz="1600" kern="0" dirty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AutoShape 43"/>
          <p:cNvSpPr>
            <a:spLocks noChangeArrowheads="1"/>
          </p:cNvSpPr>
          <p:nvPr/>
        </p:nvSpPr>
        <p:spPr bwMode="gray">
          <a:xfrm>
            <a:off x="851278" y="1049437"/>
            <a:ext cx="1470424" cy="1357314"/>
          </a:xfrm>
          <a:prstGeom prst="ellipse">
            <a:avLst/>
          </a:prstGeom>
          <a:solidFill>
            <a:srgbClr val="4F81BD"/>
          </a:solidFill>
          <a:ln w="571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Korea</a:t>
            </a:r>
          </a:p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kern="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(Test Bed)</a:t>
            </a:r>
          </a:p>
        </p:txBody>
      </p:sp>
      <p:sp>
        <p:nvSpPr>
          <p:cNvPr id="30" name="AutoShape 42"/>
          <p:cNvSpPr>
            <a:spLocks noChangeArrowheads="1"/>
          </p:cNvSpPr>
          <p:nvPr/>
        </p:nvSpPr>
        <p:spPr bwMode="gray">
          <a:xfrm>
            <a:off x="1547795" y="2753963"/>
            <a:ext cx="5572132" cy="881063"/>
          </a:xfrm>
          <a:prstGeom prst="rightArrow">
            <a:avLst/>
          </a:prstGeom>
          <a:solidFill>
            <a:schemeClr val="bg1"/>
          </a:solidFill>
          <a:ln w="28575" algn="ctr">
            <a:solidFill>
              <a:srgbClr val="4F81BD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Auto </a:t>
            </a:r>
            <a:r>
              <a:rPr kumimoji="0" lang="en-US" altLang="ko-KR" kern="0" dirty="0" err="1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Möbius</a:t>
            </a: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-Eco Net</a:t>
            </a:r>
            <a:endParaRPr kumimoji="0" lang="ko-KR" altLang="en-US" sz="1600" kern="0" dirty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AutoShape 42"/>
          <p:cNvSpPr>
            <a:spLocks noChangeArrowheads="1"/>
          </p:cNvSpPr>
          <p:nvPr/>
        </p:nvSpPr>
        <p:spPr bwMode="gray">
          <a:xfrm>
            <a:off x="1547795" y="3682652"/>
            <a:ext cx="5572132" cy="881063"/>
          </a:xfrm>
          <a:prstGeom prst="rightArrow">
            <a:avLst/>
          </a:prstGeom>
          <a:solidFill>
            <a:schemeClr val="bg1"/>
          </a:solidFill>
          <a:ln w="28575" algn="ctr">
            <a:solidFill>
              <a:srgbClr val="4F81BD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Industry </a:t>
            </a:r>
            <a:r>
              <a:rPr kumimoji="0" lang="en-US" altLang="ko-KR" kern="0" dirty="0" err="1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Möbius</a:t>
            </a: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-Eco Net</a:t>
            </a:r>
            <a:endParaRPr kumimoji="0" lang="ko-KR" altLang="en-US" sz="1600" kern="0" dirty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AutoShape 43"/>
          <p:cNvSpPr>
            <a:spLocks noChangeArrowheads="1"/>
          </p:cNvSpPr>
          <p:nvPr/>
        </p:nvSpPr>
        <p:spPr bwMode="gray">
          <a:xfrm>
            <a:off x="851278" y="2966688"/>
            <a:ext cx="1470424" cy="1357314"/>
          </a:xfrm>
          <a:prstGeom prst="ellipse">
            <a:avLst/>
          </a:prstGeom>
          <a:solidFill>
            <a:srgbClr val="386294"/>
          </a:solidFill>
          <a:ln w="571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Asia</a:t>
            </a:r>
            <a:endParaRPr kumimoji="0" lang="en-US" altLang="ko-KR" sz="1600" b="1" kern="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gray">
          <a:xfrm>
            <a:off x="1547795" y="4694364"/>
            <a:ext cx="5572132" cy="881063"/>
          </a:xfrm>
          <a:prstGeom prst="rightArrow">
            <a:avLst/>
          </a:prstGeom>
          <a:solidFill>
            <a:schemeClr val="bg1"/>
          </a:solidFill>
          <a:ln w="28575" algn="ctr">
            <a:solidFill>
              <a:srgbClr val="4F81BD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Auto </a:t>
            </a:r>
            <a:r>
              <a:rPr kumimoji="0" lang="en-US" altLang="ko-KR" kern="0" dirty="0" err="1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Möbius</a:t>
            </a: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-Eco Net</a:t>
            </a:r>
            <a:endParaRPr kumimoji="0" lang="ko-KR" altLang="en-US" sz="1600" kern="0" dirty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AutoShape 42"/>
          <p:cNvSpPr>
            <a:spLocks noChangeArrowheads="1"/>
          </p:cNvSpPr>
          <p:nvPr/>
        </p:nvSpPr>
        <p:spPr bwMode="gray">
          <a:xfrm>
            <a:off x="1547795" y="5623053"/>
            <a:ext cx="5572132" cy="881063"/>
          </a:xfrm>
          <a:prstGeom prst="rightArrow">
            <a:avLst/>
          </a:prstGeom>
          <a:solidFill>
            <a:schemeClr val="bg1"/>
          </a:solidFill>
          <a:ln w="28575" algn="ctr">
            <a:solidFill>
              <a:srgbClr val="4F81BD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Industry </a:t>
            </a:r>
            <a:r>
              <a:rPr kumimoji="0" lang="en-US" altLang="ko-KR" kern="0" dirty="0" err="1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Möbius</a:t>
            </a:r>
            <a:r>
              <a:rPr kumimoji="0" lang="en-US" altLang="ko-KR" kern="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-Eco Net</a:t>
            </a:r>
            <a:endParaRPr kumimoji="0" lang="ko-KR" altLang="en-US" sz="1600" kern="0" dirty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AutoShape 43"/>
          <p:cNvSpPr>
            <a:spLocks noChangeArrowheads="1"/>
          </p:cNvSpPr>
          <p:nvPr/>
        </p:nvSpPr>
        <p:spPr bwMode="gray">
          <a:xfrm>
            <a:off x="851278" y="4907089"/>
            <a:ext cx="1470424" cy="1357314"/>
          </a:xfrm>
          <a:prstGeom prst="ellipse">
            <a:avLst/>
          </a:prstGeom>
          <a:solidFill>
            <a:srgbClr val="2C4D76"/>
          </a:solidFill>
          <a:ln w="57150"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Global</a:t>
            </a:r>
            <a:endParaRPr kumimoji="0" lang="en-US" altLang="ko-KR" sz="1600" b="1" kern="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46538" y="1438715"/>
            <a:ext cx="471487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+</a:t>
            </a:r>
            <a:endParaRPr kumimoji="0" lang="ko-KR" alt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6538" y="3346890"/>
            <a:ext cx="4714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+</a:t>
            </a:r>
            <a:endParaRPr kumimoji="0" lang="ko-KR" alt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6538" y="5286815"/>
            <a:ext cx="4714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+</a:t>
            </a:r>
            <a:endParaRPr kumimoji="0" lang="ko-KR" alt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039" y="188640"/>
            <a:ext cx="388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Example</a:t>
            </a:r>
            <a:r>
              <a:rPr lang="ko-KR" altLang="en-US" sz="2400" b="1" smtClean="0"/>
              <a:t> </a:t>
            </a:r>
            <a:r>
              <a:rPr lang="en-US" altLang="ko-KR" sz="2400" b="1" smtClean="0"/>
              <a:t>: Plan of GARN</a:t>
            </a:r>
            <a:endParaRPr lang="ko-KR" altLang="en-US" sz="2400" b="1"/>
          </a:p>
        </p:txBody>
      </p:sp>
      <p:pic>
        <p:nvPicPr>
          <p:cNvPr id="40" name="Picture 5" descr="http://www.divorcetaxcpa.com/splash_underl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16496" y="476672"/>
            <a:ext cx="2016224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AARN 로고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8744" y="3140968"/>
            <a:ext cx="3800872" cy="13344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039" y="188640"/>
            <a:ext cx="367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What can we do firstly?</a:t>
            </a:r>
            <a:endParaRPr lang="ko-KR" alt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981816" y="1412776"/>
            <a:ext cx="6851504" cy="354925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1600" smtClean="0"/>
              <a:t> AARN – Korea, Japan, China, Malaysia, Austrailia - - -</a:t>
            </a:r>
            <a:endParaRPr lang="ko-KR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992560" y="2426003"/>
            <a:ext cx="6851504" cy="354925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1600" smtClean="0"/>
              <a:t> KARA – Autoinfra – ARC – AutoEco</a:t>
            </a:r>
            <a:endParaRPr lang="ko-KR" alt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981816" y="4672348"/>
            <a:ext cx="6851504" cy="1204924"/>
          </a:xfrm>
          <a:prstGeom prst="snipRoundRect">
            <a:avLst>
              <a:gd name="adj1" fmla="val 7689"/>
              <a:gd name="adj2" fmla="val 94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smtClean="0"/>
              <a:t> AARN management : +82-8227-3628  bayman@naver.com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smtClean="0"/>
              <a:t> AARN operation :  +82-10-4471-6300  jungwanho@yahoo.co.kr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smtClean="0"/>
              <a:t> R&amp;D cooperation : +82-10-5501-1370  jeonghw@gmail.com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816" y="1052736"/>
            <a:ext cx="496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smtClean="0"/>
              <a:t>Confirmation of area of AAEF  Member countrys</a:t>
            </a:r>
            <a:endParaRPr lang="ko-KR" altLang="en-US" sz="1600" b="1"/>
          </a:p>
        </p:txBody>
      </p:sp>
      <p:sp>
        <p:nvSpPr>
          <p:cNvPr id="9" name="TextBox 8"/>
          <p:cNvSpPr txBox="1"/>
          <p:nvPr/>
        </p:nvSpPr>
        <p:spPr>
          <a:xfrm>
            <a:off x="981816" y="3087246"/>
            <a:ext cx="2762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smtClean="0"/>
              <a:t>Sharing of Logo of AARN </a:t>
            </a:r>
            <a:endParaRPr lang="ko-KR" altLang="en-US" sz="1600" b="1"/>
          </a:p>
        </p:txBody>
      </p:sp>
      <p:sp>
        <p:nvSpPr>
          <p:cNvPr id="10" name="TextBox 9"/>
          <p:cNvSpPr txBox="1"/>
          <p:nvPr/>
        </p:nvSpPr>
        <p:spPr>
          <a:xfrm>
            <a:off x="992560" y="2091445"/>
            <a:ext cx="2620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smtClean="0"/>
              <a:t>Example of Korean ARN </a:t>
            </a:r>
            <a:endParaRPr lang="ko-KR" altLang="en-US" sz="1600" b="1"/>
          </a:p>
        </p:txBody>
      </p:sp>
      <p:sp>
        <p:nvSpPr>
          <p:cNvPr id="11" name="TextBox 10"/>
          <p:cNvSpPr txBox="1"/>
          <p:nvPr/>
        </p:nvSpPr>
        <p:spPr>
          <a:xfrm>
            <a:off x="981816" y="4327004"/>
            <a:ext cx="1514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smtClean="0"/>
              <a:t>Contact Point</a:t>
            </a:r>
            <a:endParaRPr lang="ko-KR" altLang="en-US" sz="16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ARN 로고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96" y="1700808"/>
            <a:ext cx="9024033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039" y="188640"/>
            <a:ext cx="399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Suggesting logo of AARN</a:t>
            </a:r>
            <a:endParaRPr lang="ko-KR" altLang="en-US" sz="24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.bp.blogspot.com/-wpSgyR1qf1U/UAJqqrOZpVI/AAAAAAAAEhc/WxyIKwJDdQY/s1600/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088" y="1196752"/>
            <a:ext cx="5407590" cy="46805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3039" y="188640"/>
            <a:ext cx="403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The HYPER NETWORKING</a:t>
            </a:r>
            <a:endParaRPr lang="ko-KR" altLang="en-US" sz="2400" b="1"/>
          </a:p>
        </p:txBody>
      </p:sp>
      <p:sp>
        <p:nvSpPr>
          <p:cNvPr id="11" name="TextBox 10"/>
          <p:cNvSpPr txBox="1"/>
          <p:nvPr/>
        </p:nvSpPr>
        <p:spPr>
          <a:xfrm>
            <a:off x="4217368" y="980728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mtClean="0"/>
              <a:t>GARN</a:t>
            </a:r>
            <a:endParaRPr lang="ko-KR" altLang="en-US" sz="4800" b="1"/>
          </a:p>
        </p:txBody>
      </p:sp>
      <p:grpSp>
        <p:nvGrpSpPr>
          <p:cNvPr id="18" name="그룹 17"/>
          <p:cNvGrpSpPr/>
          <p:nvPr/>
        </p:nvGrpSpPr>
        <p:grpSpPr>
          <a:xfrm>
            <a:off x="5729536" y="1916832"/>
            <a:ext cx="2592288" cy="2598768"/>
            <a:chOff x="9906000" y="2420888"/>
            <a:chExt cx="1583319" cy="1587277"/>
          </a:xfrm>
        </p:grpSpPr>
        <p:sp>
          <p:nvSpPr>
            <p:cNvPr id="17" name="타원 16"/>
            <p:cNvSpPr/>
            <p:nvPr/>
          </p:nvSpPr>
          <p:spPr>
            <a:xfrm>
              <a:off x="10141768" y="2569096"/>
              <a:ext cx="1152128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Picture 6" descr="http://www.dreamstime.com/blue-sphere-thumb10864307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0" y="2420888"/>
              <a:ext cx="1583319" cy="1587277"/>
            </a:xfrm>
            <a:prstGeom prst="rect">
              <a:avLst/>
            </a:prstGeom>
            <a:noFill/>
          </p:spPr>
        </p:pic>
      </p:grpSp>
      <p:grpSp>
        <p:nvGrpSpPr>
          <p:cNvPr id="20" name="그룹 19"/>
          <p:cNvGrpSpPr/>
          <p:nvPr/>
        </p:nvGrpSpPr>
        <p:grpSpPr>
          <a:xfrm>
            <a:off x="3569296" y="4005064"/>
            <a:ext cx="2592288" cy="2598768"/>
            <a:chOff x="9906000" y="2420888"/>
            <a:chExt cx="1583319" cy="1587277"/>
          </a:xfrm>
        </p:grpSpPr>
        <p:sp>
          <p:nvSpPr>
            <p:cNvPr id="21" name="타원 20"/>
            <p:cNvSpPr/>
            <p:nvPr/>
          </p:nvSpPr>
          <p:spPr>
            <a:xfrm>
              <a:off x="10141768" y="2569096"/>
              <a:ext cx="1152128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Picture 6" descr="http://www.dreamstime.com/blue-sphere-thumb10864307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0" y="2420888"/>
              <a:ext cx="1583319" cy="1587277"/>
            </a:xfrm>
            <a:prstGeom prst="rect">
              <a:avLst/>
            </a:prstGeom>
            <a:noFill/>
          </p:spPr>
        </p:pic>
      </p:grpSp>
      <p:grpSp>
        <p:nvGrpSpPr>
          <p:cNvPr id="39" name="그룹 38"/>
          <p:cNvGrpSpPr/>
          <p:nvPr/>
        </p:nvGrpSpPr>
        <p:grpSpPr>
          <a:xfrm>
            <a:off x="632520" y="908720"/>
            <a:ext cx="3713609" cy="4104456"/>
            <a:chOff x="7401272" y="0"/>
            <a:chExt cx="3713609" cy="4104456"/>
          </a:xfrm>
        </p:grpSpPr>
        <p:grpSp>
          <p:nvGrpSpPr>
            <p:cNvPr id="19" name="그룹 18"/>
            <p:cNvGrpSpPr/>
            <p:nvPr/>
          </p:nvGrpSpPr>
          <p:grpSpPr>
            <a:xfrm>
              <a:off x="8424639" y="0"/>
              <a:ext cx="1481361" cy="1481361"/>
              <a:chOff x="7977336" y="1052736"/>
              <a:chExt cx="1481361" cy="1481361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8049344" y="1124744"/>
                <a:ext cx="1296144" cy="1296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/>
              </a:p>
            </p:txBody>
          </p:sp>
          <p:pic>
            <p:nvPicPr>
              <p:cNvPr id="14" name="Picture 2" descr="crystal spher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77336" y="1052736"/>
                <a:ext cx="1481361" cy="1481361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그룹 22"/>
            <p:cNvGrpSpPr/>
            <p:nvPr/>
          </p:nvGrpSpPr>
          <p:grpSpPr>
            <a:xfrm>
              <a:off x="9561512" y="404664"/>
              <a:ext cx="1481361" cy="1481361"/>
              <a:chOff x="7977336" y="1052736"/>
              <a:chExt cx="1481361" cy="1481361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8049344" y="1124744"/>
                <a:ext cx="1296144" cy="1296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/>
              </a:p>
            </p:txBody>
          </p:sp>
          <p:pic>
            <p:nvPicPr>
              <p:cNvPr id="25" name="Picture 2" descr="crystal spher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77336" y="1052736"/>
                <a:ext cx="1481361" cy="1481361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그룹 25"/>
            <p:cNvGrpSpPr/>
            <p:nvPr/>
          </p:nvGrpSpPr>
          <p:grpSpPr>
            <a:xfrm>
              <a:off x="7401272" y="692696"/>
              <a:ext cx="1481361" cy="1481361"/>
              <a:chOff x="7977336" y="1052736"/>
              <a:chExt cx="1481361" cy="1481361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8049344" y="1124744"/>
                <a:ext cx="1296144" cy="1296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/>
              </a:p>
            </p:txBody>
          </p:sp>
          <p:pic>
            <p:nvPicPr>
              <p:cNvPr id="28" name="Picture 2" descr="crystal spher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77336" y="1052736"/>
                <a:ext cx="1481361" cy="1481361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그룹 28"/>
            <p:cNvGrpSpPr/>
            <p:nvPr/>
          </p:nvGrpSpPr>
          <p:grpSpPr>
            <a:xfrm>
              <a:off x="7617296" y="1916832"/>
              <a:ext cx="1481361" cy="1481361"/>
              <a:chOff x="7977336" y="1052736"/>
              <a:chExt cx="1481361" cy="1481361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8049344" y="1124744"/>
                <a:ext cx="1296144" cy="1296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/>
              </a:p>
            </p:txBody>
          </p:sp>
          <p:pic>
            <p:nvPicPr>
              <p:cNvPr id="31" name="Picture 2" descr="crystal spher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77336" y="1052736"/>
                <a:ext cx="1481361" cy="1481361"/>
              </a:xfrm>
              <a:prstGeom prst="rect">
                <a:avLst/>
              </a:prstGeom>
              <a:noFill/>
            </p:spPr>
          </p:pic>
        </p:grpSp>
        <p:grpSp>
          <p:nvGrpSpPr>
            <p:cNvPr id="32" name="그룹 31"/>
            <p:cNvGrpSpPr/>
            <p:nvPr/>
          </p:nvGrpSpPr>
          <p:grpSpPr>
            <a:xfrm>
              <a:off x="8697416" y="2623095"/>
              <a:ext cx="1481361" cy="1481361"/>
              <a:chOff x="7833320" y="1326951"/>
              <a:chExt cx="1481361" cy="1481361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7977336" y="1440160"/>
                <a:ext cx="1296144" cy="1296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/>
              </a:p>
            </p:txBody>
          </p:sp>
          <p:pic>
            <p:nvPicPr>
              <p:cNvPr id="34" name="Picture 2" descr="crystal spher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833320" y="1326951"/>
                <a:ext cx="1481361" cy="1481361"/>
              </a:xfrm>
              <a:prstGeom prst="rect">
                <a:avLst/>
              </a:prstGeom>
              <a:noFill/>
            </p:spPr>
          </p:pic>
        </p:grpSp>
        <p:grpSp>
          <p:nvGrpSpPr>
            <p:cNvPr id="36" name="그룹 35"/>
            <p:cNvGrpSpPr/>
            <p:nvPr/>
          </p:nvGrpSpPr>
          <p:grpSpPr>
            <a:xfrm>
              <a:off x="9633520" y="1628800"/>
              <a:ext cx="1481361" cy="1481361"/>
              <a:chOff x="7977336" y="1052736"/>
              <a:chExt cx="1481361" cy="1481361"/>
            </a:xfrm>
          </p:grpSpPr>
          <p:sp>
            <p:nvSpPr>
              <p:cNvPr id="37" name="타원 36"/>
              <p:cNvSpPr/>
              <p:nvPr/>
            </p:nvSpPr>
            <p:spPr>
              <a:xfrm>
                <a:off x="8049344" y="1124744"/>
                <a:ext cx="1296144" cy="12961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/>
              </a:p>
            </p:txBody>
          </p:sp>
          <p:pic>
            <p:nvPicPr>
              <p:cNvPr id="38" name="Picture 2" descr="crystal spher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77336" y="1052736"/>
                <a:ext cx="1481361" cy="1481361"/>
              </a:xfrm>
              <a:prstGeom prst="rect">
                <a:avLst/>
              </a:prstGeom>
              <a:noFill/>
            </p:spPr>
          </p:pic>
        </p:grpSp>
        <p:sp>
          <p:nvSpPr>
            <p:cNvPr id="3" name="타원 2"/>
            <p:cNvSpPr/>
            <p:nvPr/>
          </p:nvSpPr>
          <p:spPr>
            <a:xfrm>
              <a:off x="8553400" y="332656"/>
              <a:ext cx="1152128" cy="57606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2000" b="1" smtClean="0"/>
                <a:t>Korea</a:t>
              </a:r>
              <a:endParaRPr lang="ko-KR" altLang="en-US" sz="2000" b="1"/>
            </a:p>
          </p:txBody>
        </p:sp>
        <p:sp>
          <p:nvSpPr>
            <p:cNvPr id="4" name="타원 3"/>
            <p:cNvSpPr/>
            <p:nvPr/>
          </p:nvSpPr>
          <p:spPr>
            <a:xfrm>
              <a:off x="9705528" y="764704"/>
              <a:ext cx="1152128" cy="57606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2000" b="1" smtClean="0"/>
                <a:t>Japan</a:t>
              </a:r>
              <a:endParaRPr lang="ko-KR" altLang="en-US" sz="2000" b="1"/>
            </a:p>
          </p:txBody>
        </p:sp>
        <p:sp>
          <p:nvSpPr>
            <p:cNvPr id="5" name="타원 4"/>
            <p:cNvSpPr/>
            <p:nvPr/>
          </p:nvSpPr>
          <p:spPr>
            <a:xfrm>
              <a:off x="7545288" y="1080120"/>
              <a:ext cx="1152128" cy="57606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2000" b="1" smtClean="0"/>
                <a:t>China</a:t>
              </a:r>
              <a:endParaRPr lang="ko-KR" altLang="en-US" sz="2000" b="1"/>
            </a:p>
          </p:txBody>
        </p:sp>
        <p:sp>
          <p:nvSpPr>
            <p:cNvPr id="6" name="타원 5"/>
            <p:cNvSpPr/>
            <p:nvPr/>
          </p:nvSpPr>
          <p:spPr>
            <a:xfrm>
              <a:off x="7761312" y="2276872"/>
              <a:ext cx="1152128" cy="57606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2000" b="1" smtClean="0"/>
                <a:t>Malaysia</a:t>
              </a:r>
              <a:endParaRPr lang="ko-KR" altLang="en-US" sz="2000" b="1"/>
            </a:p>
          </p:txBody>
        </p:sp>
        <p:sp>
          <p:nvSpPr>
            <p:cNvPr id="7" name="타원 6"/>
            <p:cNvSpPr/>
            <p:nvPr/>
          </p:nvSpPr>
          <p:spPr>
            <a:xfrm>
              <a:off x="9705528" y="1988840"/>
              <a:ext cx="1152128" cy="57606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2000" b="1" smtClean="0"/>
                <a:t>Austrailia</a:t>
              </a:r>
              <a:endParaRPr lang="ko-KR" altLang="en-US" sz="20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21674" y="1556792"/>
              <a:ext cx="1356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smtClean="0"/>
                <a:t>AARN</a:t>
              </a:r>
              <a:endParaRPr lang="ko-KR" altLang="en-US" sz="3200" b="1"/>
            </a:p>
          </p:txBody>
        </p:sp>
        <p:sp>
          <p:nvSpPr>
            <p:cNvPr id="35" name="타원 34"/>
            <p:cNvSpPr/>
            <p:nvPr/>
          </p:nvSpPr>
          <p:spPr>
            <a:xfrm>
              <a:off x="8913440" y="3096344"/>
              <a:ext cx="1152128" cy="57606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2000" b="1" smtClean="0"/>
                <a:t>Mongolia</a:t>
              </a:r>
            </a:p>
            <a:p>
              <a:pPr algn="ctr"/>
              <a:r>
                <a:rPr lang="en-US" altLang="ko-KR" sz="2000" b="1" smtClean="0"/>
                <a:t>India</a:t>
              </a:r>
            </a:p>
            <a:p>
              <a:pPr algn="ctr"/>
              <a:r>
                <a:rPr lang="en-US" altLang="ko-KR" sz="2000" b="1" smtClean="0"/>
                <a:t>Thai</a:t>
              </a:r>
            </a:p>
            <a:p>
              <a:pPr algn="ctr"/>
              <a:r>
                <a:rPr lang="en-US" altLang="ko-KR" sz="2000" b="1" smtClean="0"/>
                <a:t>Vietnam</a:t>
              </a:r>
              <a:endParaRPr lang="ko-KR" altLang="en-US" sz="2000" b="1"/>
            </a:p>
          </p:txBody>
        </p:sp>
      </p:grpSp>
      <p:sp>
        <p:nvSpPr>
          <p:cNvPr id="8" name="타원 7"/>
          <p:cNvSpPr/>
          <p:nvPr/>
        </p:nvSpPr>
        <p:spPr>
          <a:xfrm>
            <a:off x="5801544" y="1988840"/>
            <a:ext cx="2403648" cy="2403648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chemeClr val="accent2">
                    <a:lumMod val="75000"/>
                  </a:schemeClr>
                </a:solidFill>
              </a:rPr>
              <a:t>ARA  ARC</a:t>
            </a:r>
          </a:p>
          <a:p>
            <a:pPr algn="ctr"/>
            <a:r>
              <a:rPr lang="en-US" altLang="ko-KR" b="1" smtClean="0">
                <a:solidFill>
                  <a:schemeClr val="accent2">
                    <a:lumMod val="75000"/>
                  </a:schemeClr>
                </a:solidFill>
              </a:rPr>
              <a:t>South America</a:t>
            </a:r>
            <a:endParaRPr lang="ko-KR" alt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740696" y="4769768"/>
            <a:ext cx="2204864" cy="819472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2800" b="1" smtClean="0">
                <a:solidFill>
                  <a:schemeClr val="accent2">
                    <a:lumMod val="75000"/>
                  </a:schemeClr>
                </a:solidFill>
              </a:rPr>
              <a:t>EU</a:t>
            </a:r>
          </a:p>
          <a:p>
            <a:pPr algn="ctr"/>
            <a:r>
              <a:rPr lang="en-US" altLang="ko-KR" sz="2400" b="1" smtClean="0">
                <a:solidFill>
                  <a:schemeClr val="accent2">
                    <a:lumMod val="75000"/>
                  </a:schemeClr>
                </a:solidFill>
              </a:rPr>
              <a:t>members</a:t>
            </a:r>
            <a:endParaRPr lang="ko-KR" altLang="en-US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406034" y="4365104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7761312" y="4293096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5231060" y="6459686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586338" y="6387678"/>
            <a:ext cx="12961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804749" y="6042774"/>
            <a:ext cx="410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smtClean="0"/>
              <a:t>Hypernetworking : Network of Network</a:t>
            </a:r>
          </a:p>
          <a:p>
            <a:r>
              <a:rPr lang="en-US" altLang="ko-KR" sz="1600" b="1" smtClean="0"/>
              <a:t>Absolute ring of Global ELV recycling</a:t>
            </a:r>
            <a:endParaRPr lang="ko-KR" altLang="en-US" sz="1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W-AE\Documents\4기술및설비\국외기술\중국\중국폐차장 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2348880"/>
            <a:ext cx="4355976" cy="3266982"/>
          </a:xfrm>
          <a:prstGeom prst="rect">
            <a:avLst/>
          </a:prstGeom>
          <a:noFill/>
        </p:spPr>
      </p:pic>
      <p:pic>
        <p:nvPicPr>
          <p:cNvPr id="3" name="Picture 3" descr="C:\Users\JHW-AE\Documents\4기술및설비\국외기술\중국\중국폐차장 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992" y="2348880"/>
            <a:ext cx="4358400" cy="326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3039" y="188640"/>
            <a:ext cx="311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From the beginning</a:t>
            </a:r>
            <a:endParaRPr lang="ko-KR" alt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6537176" y="5733256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18. Aug. 2007 in Shanghai</a:t>
            </a:r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39" y="188640"/>
            <a:ext cx="288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AAEF Headquater</a:t>
            </a:r>
            <a:endParaRPr lang="ko-KR" altLang="en-US" sz="2400" b="1"/>
          </a:p>
        </p:txBody>
      </p:sp>
      <p:pic>
        <p:nvPicPr>
          <p:cNvPr id="3" name="Picture 124" descr="100_2721"/>
          <p:cNvPicPr preferRelativeResize="0">
            <a:picLocks noChangeArrowheads="1"/>
          </p:cNvPicPr>
          <p:nvPr/>
        </p:nvPicPr>
        <p:blipFill>
          <a:blip r:embed="rId3" cstate="print"/>
          <a:srcRect l="7730" r="11481"/>
          <a:stretch>
            <a:fillRect/>
          </a:stretch>
        </p:blipFill>
        <p:spPr bwMode="auto">
          <a:xfrm>
            <a:off x="704526" y="1340768"/>
            <a:ext cx="3240362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5601072" y="1340768"/>
            <a:ext cx="29523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4526" y="980728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/>
              <a:t>Building in Seoul</a:t>
            </a:r>
            <a:endParaRPr lang="ko-KR" alt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5529064" y="98072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/>
              <a:t>Office</a:t>
            </a:r>
            <a:endParaRPr lang="ko-KR" alt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704526" y="3923764"/>
            <a:ext cx="17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/>
              <a:t>Seminar room</a:t>
            </a:r>
            <a:endParaRPr lang="ko-KR" alt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5529064" y="3923764"/>
            <a:ext cx="19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/>
              <a:t>Reception room</a:t>
            </a:r>
            <a:endParaRPr lang="ko-KR" altLang="en-US" b="1"/>
          </a:p>
        </p:txBody>
      </p:sp>
      <p:sp>
        <p:nvSpPr>
          <p:cNvPr id="10" name="직사각형 9"/>
          <p:cNvSpPr/>
          <p:nvPr/>
        </p:nvSpPr>
        <p:spPr>
          <a:xfrm>
            <a:off x="5601072" y="4293096"/>
            <a:ext cx="29523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2012-11-26 14.23.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9064" y="4293096"/>
            <a:ext cx="3224808" cy="1939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 descr="2012-11-26 14.22.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9064" y="1340768"/>
            <a:ext cx="3240360" cy="1949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 descr="2012-11-26 14.22.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526" y="4293096"/>
            <a:ext cx="3224808" cy="1939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39" y="188640"/>
            <a:ext cx="244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AARN Progress</a:t>
            </a:r>
            <a:endParaRPr lang="ko-KR" altLang="en-US" sz="2400" b="1"/>
          </a:p>
        </p:txBody>
      </p:sp>
      <p:pic>
        <p:nvPicPr>
          <p:cNvPr id="9" name="그림 8" descr="IMG_4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0165" y="4101075"/>
            <a:ext cx="3312368" cy="2208245"/>
          </a:xfrm>
          <a:prstGeom prst="rect">
            <a:avLst/>
          </a:prstGeom>
        </p:spPr>
      </p:pic>
      <p:pic>
        <p:nvPicPr>
          <p:cNvPr id="31747" name="Picture 3" descr="C:\Users\JHW-AE\Documents\4기술및설비\국외기술\일본1차방문\사진(061219)\DSC00286.JPG"/>
          <p:cNvPicPr>
            <a:picLocks noChangeAspect="1" noChangeArrowheads="1"/>
          </p:cNvPicPr>
          <p:nvPr/>
        </p:nvPicPr>
        <p:blipFill>
          <a:blip r:embed="rId4" cstate="print"/>
          <a:srcRect t="8696" b="4348"/>
          <a:stretch>
            <a:fillRect/>
          </a:stretch>
        </p:blipFill>
        <p:spPr bwMode="auto">
          <a:xfrm>
            <a:off x="776535" y="1124744"/>
            <a:ext cx="3419219" cy="2304256"/>
          </a:xfrm>
          <a:prstGeom prst="rect">
            <a:avLst/>
          </a:prstGeom>
          <a:noFill/>
        </p:spPr>
      </p:pic>
      <p:pic>
        <p:nvPicPr>
          <p:cNvPr id="8" name="그림 7" descr="SANY4139.JPG"/>
          <p:cNvPicPr>
            <a:picLocks noChangeAspect="1"/>
          </p:cNvPicPr>
          <p:nvPr/>
        </p:nvPicPr>
        <p:blipFill>
          <a:blip r:embed="rId5" cstate="print"/>
          <a:srcRect t="5797" b="4348"/>
          <a:stretch>
            <a:fillRect/>
          </a:stretch>
        </p:blipFill>
        <p:spPr>
          <a:xfrm>
            <a:off x="4990165" y="1124744"/>
            <a:ext cx="3419219" cy="2304256"/>
          </a:xfrm>
          <a:prstGeom prst="rect">
            <a:avLst/>
          </a:prstGeom>
        </p:spPr>
      </p:pic>
      <p:pic>
        <p:nvPicPr>
          <p:cNvPr id="7" name="그림 6" descr="2012-06-12 15.53.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6536" y="4101076"/>
            <a:ext cx="3471347" cy="2136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8814" y="764704"/>
            <a:ext cx="162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Korea - Japan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90165" y="764704"/>
            <a:ext cx="195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Korea – Malaysia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08814" y="3717032"/>
            <a:ext cx="202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Korea - Mongolia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990165" y="3717032"/>
            <a:ext cx="15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Korea – ARA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472" y="1052736"/>
            <a:ext cx="32639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8504" y="764704"/>
            <a:ext cx="61424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en-US" altLang="ko-KR" sz="2400" b="1" baseline="300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th</a:t>
            </a:r>
            <a:r>
              <a:rPr kumimoji="0" lang="en-US" altLang="ko-KR" sz="2400" b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 Asia Automotive Environment Forum</a:t>
            </a:r>
            <a:endParaRPr kumimoji="0" lang="ko-KR" alt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5022" y="1628998"/>
            <a:ext cx="5823902" cy="40429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Thank </a:t>
            </a:r>
            <a:r>
              <a:rPr lang="en-US" altLang="ko-KR" sz="24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you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!                           </a:t>
            </a:r>
            <a:r>
              <a:rPr lang="en-US" altLang="ko-KR" sz="20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Austrailia and USA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ko-KR" altLang="en-US" sz="24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謝謝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!                            China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ja-JP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ありがとう ございま</a:t>
            </a:r>
            <a:r>
              <a:rPr lang="ja-JP" altLang="en-US" sz="2400" b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す</a:t>
            </a:r>
            <a:r>
              <a:rPr lang="en-US" altLang="ja-JP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!   Japan</a:t>
            </a:r>
          </a:p>
          <a:p>
            <a:pPr>
              <a:lnSpc>
                <a:spcPct val="130000"/>
              </a:lnSpc>
              <a:defRPr/>
            </a:pPr>
            <a:r>
              <a:rPr lang="ko-KR" altLang="en-US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감사합니다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!                   Korea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ko-KR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Terima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2400" b="1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Kashi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!            Malaysia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궁서" pitchFamily="18" charset="-127"/>
              <a:ea typeface="궁서" pitchFamily="18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궁서" pitchFamily="18" charset="-127"/>
                <a:ea typeface="궁서" pitchFamily="18" charset="-127"/>
              </a:rPr>
              <a:t>Баярлалаа!               Mongolia</a:t>
            </a:r>
          </a:p>
          <a:p>
            <a:pPr>
              <a:lnSpc>
                <a:spcPct val="130000"/>
              </a:lnSpc>
              <a:defRPr/>
            </a:pPr>
            <a:r>
              <a:rPr lang="th-TH" altLang="ko-KR" sz="32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Cordia New" pitchFamily="34" charset="-34"/>
              </a:rPr>
              <a:t>ขอบคุณ</a:t>
            </a:r>
            <a:r>
              <a:rPr lang="en-US" altLang="ko-KR" sz="32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.         </a:t>
            </a:r>
            <a:r>
              <a:rPr lang="en-US" altLang="ko-KR" sz="20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Thai</a:t>
            </a:r>
            <a:r>
              <a:rPr lang="en-US" altLang="ko-KR" sz="3200" b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lnSpc>
                <a:spcPct val="130000"/>
              </a:lnSpc>
              <a:defRPr/>
            </a:pPr>
            <a:r>
              <a:rPr lang="vi-VN" altLang="ko-KR" sz="2400" b="1" smtClean="0">
                <a:solidFill>
                  <a:schemeClr val="bg1">
                    <a:lumMod val="65000"/>
                  </a:schemeClr>
                </a:solidFill>
              </a:rPr>
              <a:t>Cảm ơn bạn</a:t>
            </a:r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</a:rPr>
              <a:t>.               Vietnam</a:t>
            </a:r>
            <a:endParaRPr lang="ko-KR" altLang="en-US" sz="2400" b="1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_PANA\P1010738.JPG"/>
          <p:cNvPicPr>
            <a:picLocks noChangeAspect="1" noChangeArrowheads="1"/>
          </p:cNvPicPr>
          <p:nvPr/>
        </p:nvPicPr>
        <p:blipFill>
          <a:blip r:embed="rId3" cstate="print"/>
          <a:srcRect t="29495" b="22360"/>
          <a:stretch>
            <a:fillRect/>
          </a:stretch>
        </p:blipFill>
        <p:spPr bwMode="auto">
          <a:xfrm>
            <a:off x="3656856" y="5733256"/>
            <a:ext cx="2592288" cy="9361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3039" y="188640"/>
            <a:ext cx="253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History of AAEF</a:t>
            </a:r>
            <a:endParaRPr lang="ko-KR" altLang="en-US" sz="2400" b="1"/>
          </a:p>
        </p:txBody>
      </p:sp>
      <p:sp>
        <p:nvSpPr>
          <p:cNvPr id="3" name="오각형 2"/>
          <p:cNvSpPr/>
          <p:nvPr/>
        </p:nvSpPr>
        <p:spPr>
          <a:xfrm>
            <a:off x="560512" y="764704"/>
            <a:ext cx="1440160" cy="576064"/>
          </a:xfrm>
          <a:prstGeom prst="homePlate">
            <a:avLst>
              <a:gd name="adj" fmla="val 2534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mtClean="0"/>
              <a:t>Pre-meeting</a:t>
            </a:r>
          </a:p>
          <a:p>
            <a:pPr algn="ctr"/>
            <a:r>
              <a:rPr lang="en-US" altLang="ko-KR" smtClean="0"/>
              <a:t>Shanghai</a:t>
            </a:r>
            <a:endParaRPr lang="ko-KR" altLang="en-US"/>
          </a:p>
        </p:txBody>
      </p:sp>
      <p:sp>
        <p:nvSpPr>
          <p:cNvPr id="9" name="오각형 8"/>
          <p:cNvSpPr/>
          <p:nvPr/>
        </p:nvSpPr>
        <p:spPr>
          <a:xfrm>
            <a:off x="560512" y="1758414"/>
            <a:ext cx="1440160" cy="576064"/>
          </a:xfrm>
          <a:prstGeom prst="homePlate">
            <a:avLst>
              <a:gd name="adj" fmla="val 253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mtClean="0"/>
              <a:t>1</a:t>
            </a:r>
            <a:r>
              <a:rPr lang="en-US" altLang="ko-KR" baseline="30000" smtClean="0"/>
              <a:t>st</a:t>
            </a:r>
            <a:r>
              <a:rPr lang="en-US" altLang="ko-KR" smtClean="0"/>
              <a:t> AAEF</a:t>
            </a:r>
          </a:p>
          <a:p>
            <a:pPr algn="ctr"/>
            <a:r>
              <a:rPr lang="en-US" altLang="ko-KR" smtClean="0"/>
              <a:t>Seoul</a:t>
            </a:r>
            <a:endParaRPr lang="ko-KR" altLang="en-US"/>
          </a:p>
        </p:txBody>
      </p:sp>
      <p:sp>
        <p:nvSpPr>
          <p:cNvPr id="10" name="오각형 9"/>
          <p:cNvSpPr/>
          <p:nvPr/>
        </p:nvSpPr>
        <p:spPr>
          <a:xfrm>
            <a:off x="560512" y="2752124"/>
            <a:ext cx="1440160" cy="576064"/>
          </a:xfrm>
          <a:prstGeom prst="homePlate">
            <a:avLst>
              <a:gd name="adj" fmla="val 253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mtClean="0"/>
              <a:t>2</a:t>
            </a:r>
            <a:r>
              <a:rPr lang="en-US" altLang="ko-KR" baseline="30000" smtClean="0"/>
              <a:t>nd</a:t>
            </a:r>
            <a:r>
              <a:rPr lang="en-US" altLang="ko-KR" smtClean="0"/>
              <a:t> AAEF</a:t>
            </a:r>
          </a:p>
          <a:p>
            <a:pPr algn="ctr"/>
            <a:r>
              <a:rPr lang="en-US" altLang="ko-KR" smtClean="0"/>
              <a:t>Sendai</a:t>
            </a:r>
            <a:endParaRPr lang="ko-KR" altLang="en-US"/>
          </a:p>
        </p:txBody>
      </p:sp>
      <p:sp>
        <p:nvSpPr>
          <p:cNvPr id="11" name="오각형 10"/>
          <p:cNvSpPr/>
          <p:nvPr/>
        </p:nvSpPr>
        <p:spPr>
          <a:xfrm>
            <a:off x="560512" y="3745834"/>
            <a:ext cx="1440160" cy="576064"/>
          </a:xfrm>
          <a:prstGeom prst="homePlate">
            <a:avLst>
              <a:gd name="adj" fmla="val 253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mtClean="0"/>
              <a:t>3</a:t>
            </a:r>
            <a:r>
              <a:rPr lang="en-US" altLang="ko-KR" baseline="30000" smtClean="0"/>
              <a:t>rd</a:t>
            </a:r>
            <a:r>
              <a:rPr lang="en-US" altLang="ko-KR" smtClean="0"/>
              <a:t> AAEF</a:t>
            </a:r>
          </a:p>
          <a:p>
            <a:pPr algn="ctr"/>
            <a:r>
              <a:rPr lang="en-US" altLang="ko-KR" smtClean="0"/>
              <a:t>Sanghai</a:t>
            </a:r>
            <a:endParaRPr lang="ko-KR" altLang="en-US"/>
          </a:p>
        </p:txBody>
      </p:sp>
      <p:sp>
        <p:nvSpPr>
          <p:cNvPr id="12" name="오각형 11"/>
          <p:cNvSpPr/>
          <p:nvPr/>
        </p:nvSpPr>
        <p:spPr>
          <a:xfrm>
            <a:off x="560512" y="4739544"/>
            <a:ext cx="1440160" cy="576064"/>
          </a:xfrm>
          <a:prstGeom prst="homePlate">
            <a:avLst>
              <a:gd name="adj" fmla="val 253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mtClean="0"/>
              <a:t>4</a:t>
            </a:r>
            <a:r>
              <a:rPr lang="en-US" altLang="ko-KR" baseline="30000" smtClean="0"/>
              <a:t>th</a:t>
            </a:r>
            <a:r>
              <a:rPr lang="en-US" altLang="ko-KR" smtClean="0"/>
              <a:t> AAEF</a:t>
            </a:r>
          </a:p>
          <a:p>
            <a:pPr algn="ctr"/>
            <a:r>
              <a:rPr lang="en-US" altLang="ko-KR" sz="1600" smtClean="0"/>
              <a:t>Kuala Lumpur</a:t>
            </a:r>
            <a:endParaRPr lang="ko-KR" altLang="en-US" sz="1600"/>
          </a:p>
        </p:txBody>
      </p:sp>
      <p:sp>
        <p:nvSpPr>
          <p:cNvPr id="13" name="오각형 12"/>
          <p:cNvSpPr/>
          <p:nvPr/>
        </p:nvSpPr>
        <p:spPr>
          <a:xfrm>
            <a:off x="560512" y="5733256"/>
            <a:ext cx="1440160" cy="576064"/>
          </a:xfrm>
          <a:prstGeom prst="homePlate">
            <a:avLst>
              <a:gd name="adj" fmla="val 253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mtClean="0"/>
              <a:t>5</a:t>
            </a:r>
            <a:r>
              <a:rPr lang="en-US" altLang="ko-KR" baseline="30000" smtClean="0"/>
              <a:t>th</a:t>
            </a:r>
            <a:r>
              <a:rPr lang="en-US" altLang="ko-KR" smtClean="0"/>
              <a:t> AAEF</a:t>
            </a:r>
          </a:p>
          <a:p>
            <a:pPr algn="ctr"/>
            <a:r>
              <a:rPr lang="en-US" altLang="ko-KR" smtClean="0"/>
              <a:t>Brisbane</a:t>
            </a:r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537176" y="4739544"/>
            <a:ext cx="280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Span of AAEF (Asia </a:t>
            </a:r>
            <a:r>
              <a:rPr lang="en-US" altLang="ko-KR" sz="1200" smtClean="0">
                <a:sym typeface="Wingdings" pitchFamily="2" charset="2"/>
              </a:rPr>
              <a:t>+ Austrailia)</a:t>
            </a:r>
            <a:endParaRPr lang="ko-KR" altLang="en-US" sz="1200"/>
          </a:p>
        </p:txBody>
      </p:sp>
      <p:sp>
        <p:nvSpPr>
          <p:cNvPr id="17" name="직사각형 16"/>
          <p:cNvSpPr/>
          <p:nvPr/>
        </p:nvSpPr>
        <p:spPr>
          <a:xfrm>
            <a:off x="6537176" y="3745834"/>
            <a:ext cx="280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Asian countries + USA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Span of AAEF (CJK </a:t>
            </a:r>
            <a:r>
              <a:rPr lang="en-US" altLang="ko-KR" sz="1200" smtClean="0">
                <a:sym typeface="Wingdings" pitchFamily="2" charset="2"/>
              </a:rPr>
              <a:t> Asia)</a:t>
            </a:r>
            <a:endParaRPr lang="ko-KR" altLang="en-US" sz="1200"/>
          </a:p>
        </p:txBody>
      </p:sp>
      <p:sp>
        <p:nvSpPr>
          <p:cNvPr id="21" name="직사각형 20"/>
          <p:cNvSpPr/>
          <p:nvPr/>
        </p:nvSpPr>
        <p:spPr>
          <a:xfrm>
            <a:off x="6537176" y="1758414"/>
            <a:ext cx="280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Chinese, Japanese, Korean delegates</a:t>
            </a:r>
            <a:r>
              <a:rPr lang="ko-KR" altLang="en-US" sz="1200" smtClean="0"/>
              <a:t> </a:t>
            </a:r>
            <a:endParaRPr lang="en-US" altLang="ko-KR" sz="120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Informatioin sharing plaza for Asian automotiver recyclers</a:t>
            </a:r>
            <a:endParaRPr lang="en-US" altLang="ko-KR" sz="1200" smtClean="0"/>
          </a:p>
        </p:txBody>
      </p:sp>
      <p:sp>
        <p:nvSpPr>
          <p:cNvPr id="23" name="직사각형 22"/>
          <p:cNvSpPr/>
          <p:nvPr/>
        </p:nvSpPr>
        <p:spPr>
          <a:xfrm>
            <a:off x="6537176" y="764704"/>
            <a:ext cx="280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Establishment of AAEF</a:t>
            </a:r>
            <a:endParaRPr lang="en-US" altLang="ko-KR" sz="120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Planning for Annual Forum</a:t>
            </a:r>
            <a:endParaRPr lang="en-US" altLang="ko-KR" sz="120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Organization and determination of representatives of each country</a:t>
            </a:r>
            <a:endParaRPr lang="ko-KR" altLang="en-US" sz="1200"/>
          </a:p>
        </p:txBody>
      </p:sp>
      <p:sp>
        <p:nvSpPr>
          <p:cNvPr id="25" name="직사각형 24"/>
          <p:cNvSpPr/>
          <p:nvPr/>
        </p:nvSpPr>
        <p:spPr>
          <a:xfrm>
            <a:off x="6537176" y="2752124"/>
            <a:ext cx="280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CJK + </a:t>
            </a:r>
            <a:r>
              <a:rPr lang="en-US" altLang="ko-KR" sz="1200" smtClean="0"/>
              <a:t>Mongolia, Vietnam delegates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Determined to Seoul as a Headquater site</a:t>
            </a:r>
            <a:endParaRPr lang="ko-KR" altLang="en-US" sz="1200"/>
          </a:p>
        </p:txBody>
      </p:sp>
      <p:sp>
        <p:nvSpPr>
          <p:cNvPr id="26" name="직사각형 25"/>
          <p:cNvSpPr/>
          <p:nvPr/>
        </p:nvSpPr>
        <p:spPr>
          <a:xfrm>
            <a:off x="2072680" y="1758414"/>
            <a:ext cx="14401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Drive for green harmony!</a:t>
            </a:r>
            <a:endParaRPr lang="ko-KR" altLang="en-US" sz="1400"/>
          </a:p>
        </p:txBody>
      </p:sp>
      <p:sp>
        <p:nvSpPr>
          <p:cNvPr id="27" name="직사각형 26"/>
          <p:cNvSpPr/>
          <p:nvPr/>
        </p:nvSpPr>
        <p:spPr>
          <a:xfrm>
            <a:off x="2072680" y="2752124"/>
            <a:ext cx="14401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ko-KR" sz="1400" smtClean="0"/>
              <a:t>ELV recycling </a:t>
            </a:r>
          </a:p>
          <a:p>
            <a:pPr algn="ctr"/>
            <a:r>
              <a:rPr lang="en-US" altLang="ko-KR" sz="1400" smtClean="0"/>
              <a:t>and Environment</a:t>
            </a:r>
            <a:endParaRPr lang="ko-KR" altLang="en-US" sz="1400"/>
          </a:p>
        </p:txBody>
      </p:sp>
      <p:sp>
        <p:nvSpPr>
          <p:cNvPr id="28" name="직사각형 27"/>
          <p:cNvSpPr/>
          <p:nvPr/>
        </p:nvSpPr>
        <p:spPr>
          <a:xfrm>
            <a:off x="2072680" y="4739544"/>
            <a:ext cx="14401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rtlCol="0" anchor="ctr"/>
          <a:lstStyle/>
          <a:p>
            <a:pPr algn="ctr"/>
            <a:r>
              <a:rPr lang="en-US" altLang="ko-KR" sz="1000" smtClean="0"/>
              <a:t>Auto recycling industry standards : Safety, Environment &amp; Quality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072680" y="3745834"/>
            <a:ext cx="14401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Drive for green harmony!</a:t>
            </a:r>
            <a:endParaRPr lang="ko-KR" altLang="en-US" sz="1400"/>
          </a:p>
        </p:txBody>
      </p:sp>
      <p:sp>
        <p:nvSpPr>
          <p:cNvPr id="30" name="직사각형 29"/>
          <p:cNvSpPr/>
          <p:nvPr/>
        </p:nvSpPr>
        <p:spPr>
          <a:xfrm>
            <a:off x="2072680" y="5733256"/>
            <a:ext cx="14401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smtClean="0"/>
              <a:t>Working together!</a:t>
            </a:r>
            <a:endParaRPr lang="ko-KR" altLang="en-US" sz="1400"/>
          </a:p>
        </p:txBody>
      </p:sp>
      <p:pic>
        <p:nvPicPr>
          <p:cNvPr id="31" name="그림 45" descr="SSL22831.JPG"/>
          <p:cNvPicPr preferRelativeResize="0">
            <a:picLocks/>
          </p:cNvPicPr>
          <p:nvPr/>
        </p:nvPicPr>
        <p:blipFill>
          <a:blip r:embed="rId4" cstate="print"/>
          <a:srcRect b="19377"/>
          <a:stretch>
            <a:fillRect/>
          </a:stretch>
        </p:blipFill>
        <p:spPr bwMode="auto">
          <a:xfrm>
            <a:off x="3656856" y="3745834"/>
            <a:ext cx="2592000" cy="9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C:\Documents and Settings\Administrator\바탕 화면\포럼사진\백지환\SANY0057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6857" y="2752124"/>
            <a:ext cx="2592000" cy="9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94" descr="11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6857" y="1758414"/>
            <a:ext cx="2592288" cy="91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"/>
          <p:cNvPicPr preferRelativeResize="0">
            <a:picLocks noChangeArrowheads="1"/>
          </p:cNvPicPr>
          <p:nvPr/>
        </p:nvPicPr>
        <p:blipFill>
          <a:blip r:embed="rId7" cstate="print"/>
          <a:srcRect t="15910" b="27553"/>
          <a:stretch>
            <a:fillRect/>
          </a:stretch>
        </p:blipFill>
        <p:spPr bwMode="auto">
          <a:xfrm>
            <a:off x="3656856" y="4739544"/>
            <a:ext cx="2592000" cy="9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3656856" y="764704"/>
            <a:ext cx="2592000" cy="918000"/>
            <a:chOff x="560512" y="3140968"/>
            <a:chExt cx="8678880" cy="3268800"/>
          </a:xfrm>
        </p:grpSpPr>
        <p:pic>
          <p:nvPicPr>
            <p:cNvPr id="35" name="Picture 2" descr="C:\Users\JHW-AE\Documents\4기술및설비\국외기술\중국\중국폐차장 08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0512" y="3140968"/>
              <a:ext cx="4355976" cy="3266982"/>
            </a:xfrm>
            <a:prstGeom prst="rect">
              <a:avLst/>
            </a:prstGeom>
            <a:noFill/>
          </p:spPr>
        </p:pic>
        <p:pic>
          <p:nvPicPr>
            <p:cNvPr id="36" name="Picture 3" descr="C:\Users\JHW-AE\Documents\4기술및설비\국외기술\중국\중국폐차장 08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80992" y="3140968"/>
              <a:ext cx="4358400" cy="3268800"/>
            </a:xfrm>
            <a:prstGeom prst="rect">
              <a:avLst/>
            </a:prstGeom>
            <a:noFill/>
          </p:spPr>
        </p:pic>
      </p:grpSp>
      <p:sp>
        <p:nvSpPr>
          <p:cNvPr id="38" name="직사각형 37"/>
          <p:cNvSpPr/>
          <p:nvPr/>
        </p:nvSpPr>
        <p:spPr>
          <a:xfrm>
            <a:off x="6537176" y="5733256"/>
            <a:ext cx="2808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AAEF and</a:t>
            </a:r>
            <a:r>
              <a:rPr lang="ko-KR" altLang="en-US" sz="1200" smtClean="0"/>
              <a:t> </a:t>
            </a:r>
            <a:r>
              <a:rPr lang="en-US" altLang="ko-KR" sz="1200" smtClean="0"/>
              <a:t>AARN</a:t>
            </a:r>
            <a:endParaRPr lang="en-US" altLang="ko-KR" sz="1200" smtClean="0"/>
          </a:p>
          <a:p>
            <a:pPr marL="85725" indent="-85725">
              <a:buFont typeface="Arial" pitchFamily="34" charset="0"/>
              <a:buChar char="•"/>
            </a:pPr>
            <a:r>
              <a:rPr lang="en-US" altLang="ko-KR" sz="1200" smtClean="0"/>
              <a:t>Organization of AAEF</a:t>
            </a:r>
            <a:endParaRPr lang="ko-KR" altLang="en-US" sz="1200"/>
          </a:p>
        </p:txBody>
      </p:sp>
      <p:sp>
        <p:nvSpPr>
          <p:cNvPr id="39" name="직사각형 38"/>
          <p:cNvSpPr/>
          <p:nvPr/>
        </p:nvSpPr>
        <p:spPr>
          <a:xfrm>
            <a:off x="2072680" y="764704"/>
            <a:ext cx="144016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smtClean="0"/>
              <a:t>Global warming and ELV recycling</a:t>
            </a:r>
            <a:endParaRPr lang="ko-KR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39" y="188640"/>
            <a:ext cx="1907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Five years…</a:t>
            </a:r>
            <a:endParaRPr lang="ko-KR" alt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632520" y="1340768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smtClean="0"/>
              <a:t>Human being can</a:t>
            </a:r>
            <a:endParaRPr lang="ko-KR" altLang="en-US" sz="2000" b="1" i="1"/>
          </a:p>
        </p:txBody>
      </p:sp>
      <p:sp>
        <p:nvSpPr>
          <p:cNvPr id="4" name="TextBox 3"/>
          <p:cNvSpPr txBox="1"/>
          <p:nvPr/>
        </p:nvSpPr>
        <p:spPr>
          <a:xfrm>
            <a:off x="3800872" y="1340768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smtClean="0"/>
              <a:t>An Eliphant can</a:t>
            </a:r>
            <a:endParaRPr lang="ko-KR" altLang="en-US" sz="2000" b="1" i="1"/>
          </a:p>
        </p:txBody>
      </p:sp>
      <p:sp>
        <p:nvSpPr>
          <p:cNvPr id="5" name="TextBox 4"/>
          <p:cNvSpPr txBox="1"/>
          <p:nvPr/>
        </p:nvSpPr>
        <p:spPr>
          <a:xfrm>
            <a:off x="6863899" y="1340768"/>
            <a:ext cx="211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smtClean="0"/>
              <a:t>Space ships can</a:t>
            </a:r>
            <a:endParaRPr lang="ko-KR" altLang="en-US" sz="2000" b="1" i="1"/>
          </a:p>
        </p:txBody>
      </p:sp>
      <p:pic>
        <p:nvPicPr>
          <p:cNvPr id="40962" name="Picture 2" descr="http://blog.redfin.com/devblog/files/2007/11/elephant_lift.jpg"/>
          <p:cNvPicPr>
            <a:picLocks noChangeAspect="1" noChangeArrowheads="1"/>
          </p:cNvPicPr>
          <p:nvPr/>
        </p:nvPicPr>
        <p:blipFill>
          <a:blip r:embed="rId3" cstate="print"/>
          <a:srcRect l="12195" t="12703"/>
          <a:stretch>
            <a:fillRect/>
          </a:stretch>
        </p:blipFill>
        <p:spPr bwMode="auto">
          <a:xfrm>
            <a:off x="3584848" y="2060848"/>
            <a:ext cx="2592288" cy="19793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04928" y="4505344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lift a log!</a:t>
            </a:r>
            <a:endParaRPr lang="ko-KR" altLang="en-US"/>
          </a:p>
        </p:txBody>
      </p:sp>
      <p:pic>
        <p:nvPicPr>
          <p:cNvPr id="40968" name="Picture 8" descr="http://postfiles2.naver.net/20111108_225/happysongpa_1320724151446nIkVA_JPEG/181513%C3%E0%B1%B8.jp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36" y="2060848"/>
            <a:ext cx="1872208" cy="19182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76536" y="4366845"/>
            <a:ext cx="199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walk straight and</a:t>
            </a:r>
          </a:p>
          <a:p>
            <a:r>
              <a:rPr lang="en-US" altLang="ko-KR" smtClean="0"/>
              <a:t>       play soccer!</a:t>
            </a:r>
            <a:endParaRPr lang="ko-KR" altLang="en-US"/>
          </a:p>
        </p:txBody>
      </p:sp>
      <p:pic>
        <p:nvPicPr>
          <p:cNvPr id="40970" name="Picture 10" descr="http://t0.gstatic.com/images?q=tbn:ANd9GcRlolFDhtT4lIJ2g5Gy9iyB3icA9r8d0PdxDnIyPBrwLjg8-6LY6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791891" y="2060848"/>
            <a:ext cx="2697613" cy="21602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23939" y="4505344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reach Saturn!</a:t>
            </a: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39" y="188640"/>
            <a:ext cx="881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Now it’s time to consider the way and the future of AAEF!</a:t>
            </a:r>
            <a:endParaRPr lang="ko-KR" alt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1280592" y="1628800"/>
            <a:ext cx="457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How can we grow up?</a:t>
            </a:r>
            <a:endParaRPr lang="ko-KR" altLang="en-US" sz="3200" b="1"/>
          </a:p>
        </p:txBody>
      </p:sp>
      <p:sp>
        <p:nvSpPr>
          <p:cNvPr id="4" name="TextBox 3"/>
          <p:cNvSpPr txBox="1"/>
          <p:nvPr/>
        </p:nvSpPr>
        <p:spPr>
          <a:xfrm>
            <a:off x="1280592" y="3645024"/>
            <a:ext cx="398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How do we evolve?</a:t>
            </a:r>
            <a:endParaRPr lang="ko-KR" altLang="en-US" sz="3200" b="1"/>
          </a:p>
        </p:txBody>
      </p:sp>
      <p:pic>
        <p:nvPicPr>
          <p:cNvPr id="33796" name="Picture 4" descr="http://t0.gstatic.com/images?q=tbn:ANd9GcQhFr_jLWFkBw9s8xCAs9it2BU8beD4vRQTDx_2Y0nexd9EBwZ3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995" y="1340768"/>
            <a:ext cx="1838325" cy="1828800"/>
          </a:xfrm>
          <a:prstGeom prst="rect">
            <a:avLst/>
          </a:prstGeom>
          <a:noFill/>
        </p:spPr>
      </p:pic>
      <p:pic>
        <p:nvPicPr>
          <p:cNvPr id="33800" name="Picture 8" descr="http://t2.gstatic.com/images?q=tbn:ANd9GcSVx2bEDJFB54hmnJJsB0J27BFaoUAC0GPj7jbKL1wV96oZBK5I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227" y="364502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25"/>
          <p:cNvGrpSpPr/>
          <p:nvPr/>
        </p:nvGrpSpPr>
        <p:grpSpPr>
          <a:xfrm>
            <a:off x="947321" y="1412776"/>
            <a:ext cx="4869775" cy="4869775"/>
            <a:chOff x="1883425" y="1679847"/>
            <a:chExt cx="4221703" cy="4221703"/>
          </a:xfrm>
        </p:grpSpPr>
        <p:cxnSp>
          <p:nvCxnSpPr>
            <p:cNvPr id="18" name="직선 연결선 17"/>
            <p:cNvCxnSpPr/>
            <p:nvPr/>
          </p:nvCxnSpPr>
          <p:spPr>
            <a:xfrm rot="3600000">
              <a:off x="3994276" y="2134514"/>
              <a:ext cx="0" cy="33123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rot="7200000">
              <a:off x="3994276" y="2134514"/>
              <a:ext cx="0" cy="33123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3994276" y="2134514"/>
              <a:ext cx="0" cy="33123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타원 4"/>
            <p:cNvSpPr/>
            <p:nvPr/>
          </p:nvSpPr>
          <p:spPr>
            <a:xfrm rot="21600000">
              <a:off x="3235802" y="3032224"/>
              <a:ext cx="1516948" cy="1516948"/>
            </a:xfrm>
            <a:prstGeom prst="ellipse">
              <a:avLst/>
            </a:prstGeom>
            <a:scene3d>
              <a:camera prst="orthographicFront"/>
              <a:lightRig rig="balanced" dir="t"/>
            </a:scene3d>
            <a:sp3d>
              <a:bevelT w="18415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smtClean="0"/>
                <a:t>AAEF</a:t>
              </a:r>
              <a:endParaRPr lang="ko-KR" altLang="en-US" sz="2000" b="1"/>
            </a:p>
          </p:txBody>
        </p:sp>
        <p:sp>
          <p:nvSpPr>
            <p:cNvPr id="2" name="막힌 원호 1"/>
            <p:cNvSpPr/>
            <p:nvPr/>
          </p:nvSpPr>
          <p:spPr>
            <a:xfrm rot="17820000">
              <a:off x="1883425" y="1679847"/>
              <a:ext cx="4221703" cy="4221703"/>
            </a:xfrm>
            <a:prstGeom prst="blockArc">
              <a:avLst>
                <a:gd name="adj1" fmla="val 18357513"/>
                <a:gd name="adj2" fmla="val 0"/>
                <a:gd name="adj3" fmla="val 25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막힌 원호 2"/>
            <p:cNvSpPr/>
            <p:nvPr/>
          </p:nvSpPr>
          <p:spPr>
            <a:xfrm rot="21420000">
              <a:off x="1883425" y="1679847"/>
              <a:ext cx="4221703" cy="4221703"/>
            </a:xfrm>
            <a:prstGeom prst="blockArc">
              <a:avLst>
                <a:gd name="adj1" fmla="val 18357513"/>
                <a:gd name="adj2" fmla="val 0"/>
                <a:gd name="adj3" fmla="val 25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막힌 원호 3"/>
            <p:cNvSpPr/>
            <p:nvPr/>
          </p:nvSpPr>
          <p:spPr>
            <a:xfrm rot="14220000">
              <a:off x="1883425" y="1679847"/>
              <a:ext cx="4221703" cy="4221703"/>
            </a:xfrm>
            <a:prstGeom prst="blockArc">
              <a:avLst>
                <a:gd name="adj1" fmla="val 18357513"/>
                <a:gd name="adj2" fmla="val 0"/>
                <a:gd name="adj3" fmla="val 25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막힌 원호 7"/>
            <p:cNvSpPr/>
            <p:nvPr/>
          </p:nvSpPr>
          <p:spPr>
            <a:xfrm rot="7020000">
              <a:off x="1883425" y="1679847"/>
              <a:ext cx="4221703" cy="4221703"/>
            </a:xfrm>
            <a:prstGeom prst="blockArc">
              <a:avLst>
                <a:gd name="adj1" fmla="val 18357513"/>
                <a:gd name="adj2" fmla="val 0"/>
                <a:gd name="adj3" fmla="val 25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막힌 원호 8"/>
            <p:cNvSpPr/>
            <p:nvPr/>
          </p:nvSpPr>
          <p:spPr>
            <a:xfrm rot="10620000">
              <a:off x="1883425" y="1679847"/>
              <a:ext cx="4221703" cy="4221703"/>
            </a:xfrm>
            <a:prstGeom prst="blockArc">
              <a:avLst>
                <a:gd name="adj1" fmla="val 18357513"/>
                <a:gd name="adj2" fmla="val 0"/>
                <a:gd name="adj3" fmla="val 25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막힌 원호 9"/>
            <p:cNvSpPr/>
            <p:nvPr/>
          </p:nvSpPr>
          <p:spPr>
            <a:xfrm rot="3420000">
              <a:off x="1883425" y="1679847"/>
              <a:ext cx="4221703" cy="4221703"/>
            </a:xfrm>
            <a:prstGeom prst="blockArc">
              <a:avLst>
                <a:gd name="adj1" fmla="val 18357513"/>
                <a:gd name="adj2" fmla="val 0"/>
                <a:gd name="adj3" fmla="val 25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03505" y="1700808"/>
            <a:ext cx="1484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smtClean="0"/>
              <a:t>Governments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2920" y="2658398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smtClean="0"/>
              <a:t>Associations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1697" y="4458598"/>
            <a:ext cx="133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smtClean="0"/>
              <a:t>Dismantlers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9591" y="5373216"/>
            <a:ext cx="1077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smtClean="0"/>
              <a:t>Material</a:t>
            </a:r>
          </a:p>
          <a:p>
            <a:pPr algn="ctr"/>
            <a:r>
              <a:rPr lang="en-US" altLang="ko-KR" sz="1600" b="1" smtClean="0"/>
              <a:t>Recyclers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5092" y="4365104"/>
            <a:ext cx="132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smtClean="0"/>
              <a:t>Reuse Parts</a:t>
            </a:r>
          </a:p>
          <a:p>
            <a:pPr algn="ctr"/>
            <a:r>
              <a:rPr lang="en-US" altLang="ko-KR" sz="1600" b="1" smtClean="0"/>
              <a:t>Recyclers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9539" y="2564904"/>
            <a:ext cx="160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smtClean="0"/>
              <a:t>Vehicle</a:t>
            </a:r>
          </a:p>
          <a:p>
            <a:pPr algn="ctr"/>
            <a:r>
              <a:rPr lang="en-US" altLang="ko-KR" sz="1600" b="1" smtClean="0"/>
              <a:t>Manufacturers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039" y="188640"/>
            <a:ext cx="436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How do we organize AAEF ?</a:t>
            </a:r>
            <a:endParaRPr lang="ko-KR" altLang="en-US" sz="2400" b="1"/>
          </a:p>
        </p:txBody>
      </p:sp>
      <p:sp>
        <p:nvSpPr>
          <p:cNvPr id="28" name="TextBox 27"/>
          <p:cNvSpPr txBox="1"/>
          <p:nvPr/>
        </p:nvSpPr>
        <p:spPr>
          <a:xfrm>
            <a:off x="4520952" y="126876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75" indent="-333375">
              <a:buFont typeface="Wingdings" pitchFamily="2" charset="2"/>
              <a:buChar char="v"/>
            </a:pPr>
            <a:r>
              <a:rPr lang="en-US" altLang="ko-KR" b="1" smtClean="0"/>
              <a:t>Object : information sharing, friendship hall, research co-work, biz plaza</a:t>
            </a:r>
            <a:endParaRPr lang="ko-KR" alt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rot="3600000">
            <a:off x="7261846" y="3295649"/>
            <a:ext cx="0" cy="2351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 rot="7200000">
            <a:off x="7261846" y="3295649"/>
            <a:ext cx="0" cy="2351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7261846" y="3295649"/>
            <a:ext cx="0" cy="2351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6723301" y="3933056"/>
            <a:ext cx="1077090" cy="1077090"/>
          </a:xfrm>
          <a:prstGeom prst="ellipse">
            <a:avLst/>
          </a:prstGeom>
          <a:scene3d>
            <a:camera prst="orthographicFront"/>
            <a:lightRig rig="balanced" dir="t"/>
          </a:scene3d>
          <a:sp3d>
            <a:bevelT w="1841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b="1" smtClean="0"/>
              <a:t>AARN</a:t>
            </a:r>
          </a:p>
          <a:p>
            <a:pPr algn="ctr"/>
            <a:r>
              <a:rPr lang="en-US" altLang="ko-KR" sz="1400" b="1" smtClean="0"/>
              <a:t>Supporter</a:t>
            </a:r>
            <a:endParaRPr lang="ko-KR" altLang="en-US" sz="1400" b="1"/>
          </a:p>
        </p:txBody>
      </p:sp>
      <p:sp>
        <p:nvSpPr>
          <p:cNvPr id="7" name="막힌 원호 6"/>
          <p:cNvSpPr/>
          <p:nvPr/>
        </p:nvSpPr>
        <p:spPr>
          <a:xfrm rot="17820000">
            <a:off x="5763063" y="2972818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막힌 원호 7"/>
          <p:cNvSpPr/>
          <p:nvPr/>
        </p:nvSpPr>
        <p:spPr>
          <a:xfrm rot="21420000">
            <a:off x="5763063" y="2972818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막힌 원호 8"/>
          <p:cNvSpPr/>
          <p:nvPr/>
        </p:nvSpPr>
        <p:spPr>
          <a:xfrm rot="14220000">
            <a:off x="5763063" y="2972818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막힌 원호 9"/>
          <p:cNvSpPr/>
          <p:nvPr/>
        </p:nvSpPr>
        <p:spPr>
          <a:xfrm rot="7020000">
            <a:off x="5763063" y="2972818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막힌 원호 10"/>
          <p:cNvSpPr/>
          <p:nvPr/>
        </p:nvSpPr>
        <p:spPr>
          <a:xfrm rot="10620000">
            <a:off x="5763063" y="2972818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막힌 원호 11"/>
          <p:cNvSpPr/>
          <p:nvPr/>
        </p:nvSpPr>
        <p:spPr>
          <a:xfrm rot="3420000">
            <a:off x="5763063" y="2972818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5590" y="3193231"/>
            <a:ext cx="683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Policy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5399" y="3620890"/>
            <a:ext cx="90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Service</a:t>
            </a:r>
          </a:p>
          <a:p>
            <a:pPr algn="ctr"/>
            <a:r>
              <a:rPr lang="en-US" altLang="ko-KR" sz="1400" b="1" smtClean="0"/>
              <a:t>provider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7821" y="4773018"/>
            <a:ext cx="590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R&amp;D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3168" y="5277074"/>
            <a:ext cx="987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Recycling</a:t>
            </a:r>
          </a:p>
          <a:p>
            <a:pPr algn="ctr"/>
            <a:r>
              <a:rPr lang="en-US" altLang="ko-KR" sz="1400" b="1" smtClean="0"/>
              <a:t>facility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3425" y="4849415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Counsulting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5056" y="3620890"/>
            <a:ext cx="98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Recycling</a:t>
            </a:r>
          </a:p>
          <a:p>
            <a:pPr algn="ctr"/>
            <a:r>
              <a:rPr lang="en-US" altLang="ko-KR" sz="1400" b="1" smtClean="0"/>
              <a:t>Fund</a:t>
            </a:r>
          </a:p>
        </p:txBody>
      </p:sp>
      <p:cxnSp>
        <p:nvCxnSpPr>
          <p:cNvPr id="20" name="직선 연결선 19"/>
          <p:cNvCxnSpPr/>
          <p:nvPr/>
        </p:nvCxnSpPr>
        <p:spPr>
          <a:xfrm rot="3600000">
            <a:off x="2417770" y="1806050"/>
            <a:ext cx="0" cy="2351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rot="7200000">
            <a:off x="2417770" y="1806050"/>
            <a:ext cx="0" cy="2351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417770" y="1806050"/>
            <a:ext cx="0" cy="2351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1879225" y="2443457"/>
            <a:ext cx="1077090" cy="1077090"/>
          </a:xfrm>
          <a:prstGeom prst="ellipse">
            <a:avLst/>
          </a:prstGeom>
          <a:scene3d>
            <a:camera prst="orthographicFront"/>
            <a:lightRig rig="balanced" dir="t"/>
          </a:scene3d>
          <a:sp3d>
            <a:bevelT w="18415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mtClean="0"/>
              <a:t>AARN</a:t>
            </a:r>
            <a:endParaRPr lang="en-US" altLang="ko-KR" sz="1400" b="1" smtClean="0"/>
          </a:p>
        </p:txBody>
      </p:sp>
      <p:sp>
        <p:nvSpPr>
          <p:cNvPr id="24" name="막힌 원호 23"/>
          <p:cNvSpPr/>
          <p:nvPr/>
        </p:nvSpPr>
        <p:spPr>
          <a:xfrm rot="17820000">
            <a:off x="918987" y="1483219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막힌 원호 24"/>
          <p:cNvSpPr/>
          <p:nvPr/>
        </p:nvSpPr>
        <p:spPr>
          <a:xfrm rot="21420000">
            <a:off x="918987" y="1483219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막힌 원호 25"/>
          <p:cNvSpPr/>
          <p:nvPr/>
        </p:nvSpPr>
        <p:spPr>
          <a:xfrm rot="14220000">
            <a:off x="918987" y="1483219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막힌 원호 26"/>
          <p:cNvSpPr/>
          <p:nvPr/>
        </p:nvSpPr>
        <p:spPr>
          <a:xfrm rot="7020000">
            <a:off x="918987" y="1483219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막힌 원호 27"/>
          <p:cNvSpPr/>
          <p:nvPr/>
        </p:nvSpPr>
        <p:spPr>
          <a:xfrm rot="10620000">
            <a:off x="918987" y="1483219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막힌 원호 28"/>
          <p:cNvSpPr/>
          <p:nvPr/>
        </p:nvSpPr>
        <p:spPr>
          <a:xfrm rot="3420000">
            <a:off x="918987" y="1483219"/>
            <a:ext cx="2997567" cy="2997567"/>
          </a:xfrm>
          <a:prstGeom prst="blockArc">
            <a:avLst>
              <a:gd name="adj1" fmla="val 18357513"/>
              <a:gd name="adj2" fmla="val 0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6444" y="1590739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Dismantling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24380" y="2131291"/>
            <a:ext cx="1059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Shredding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51826" y="3284984"/>
            <a:ext cx="1352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ASR recycling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39451" y="3787475"/>
            <a:ext cx="118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Reuse parts</a:t>
            </a:r>
          </a:p>
          <a:p>
            <a:pPr algn="ctr"/>
            <a:r>
              <a:rPr lang="en-US" altLang="ko-KR" sz="1400" b="1" smtClean="0"/>
              <a:t>recycling</a:t>
            </a:r>
            <a:endParaRPr lang="en-US" altLang="ko-KR" sz="1400" b="1" smtClean="0"/>
          </a:p>
        </p:txBody>
      </p:sp>
      <p:sp>
        <p:nvSpPr>
          <p:cNvPr id="34" name="TextBox 33"/>
          <p:cNvSpPr txBox="1"/>
          <p:nvPr/>
        </p:nvSpPr>
        <p:spPr>
          <a:xfrm>
            <a:off x="930983" y="3251236"/>
            <a:ext cx="987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Material</a:t>
            </a:r>
          </a:p>
          <a:p>
            <a:pPr algn="ctr"/>
            <a:r>
              <a:rPr lang="en-US" altLang="ko-KR" sz="1400" b="1" smtClean="0"/>
              <a:t>Recycling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8536" y="2042264"/>
            <a:ext cx="105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smtClean="0"/>
              <a:t>Coolant</a:t>
            </a:r>
          </a:p>
          <a:p>
            <a:pPr algn="ctr"/>
            <a:r>
              <a:rPr lang="en-US" altLang="ko-KR" sz="1400" b="1" smtClean="0"/>
              <a:t>Treatment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039" y="188640"/>
            <a:ext cx="347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Organization of AARN</a:t>
            </a:r>
            <a:endParaRPr lang="ko-KR" altLang="en-US" sz="2400" b="1"/>
          </a:p>
        </p:txBody>
      </p:sp>
      <p:sp>
        <p:nvSpPr>
          <p:cNvPr id="37" name="TextBox 36"/>
          <p:cNvSpPr txBox="1"/>
          <p:nvPr/>
        </p:nvSpPr>
        <p:spPr>
          <a:xfrm>
            <a:off x="632520" y="908720"/>
            <a:ext cx="33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b="1" smtClean="0"/>
              <a:t> 95% Recycling</a:t>
            </a:r>
            <a:r>
              <a:rPr lang="ko-KR" altLang="en-US" sz="2000" b="1" smtClean="0"/>
              <a:t> </a:t>
            </a:r>
            <a:r>
              <a:rPr lang="en-US" altLang="ko-KR" sz="2000" b="1" smtClean="0"/>
              <a:t>Network</a:t>
            </a:r>
            <a:endParaRPr lang="ko-KR" altLang="en-US" sz="2000" b="1"/>
          </a:p>
        </p:txBody>
      </p:sp>
      <p:sp>
        <p:nvSpPr>
          <p:cNvPr id="38" name="오른쪽 화살표 37"/>
          <p:cNvSpPr/>
          <p:nvPr/>
        </p:nvSpPr>
        <p:spPr>
          <a:xfrm rot="12279401">
            <a:off x="4242983" y="3173014"/>
            <a:ext cx="108012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851093" y="1990581"/>
            <a:ext cx="452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b="1" smtClean="0"/>
              <a:t> Target : Establishment of supporting</a:t>
            </a:r>
          </a:p>
          <a:p>
            <a:r>
              <a:rPr lang="en-US" altLang="ko-KR" b="1" smtClean="0"/>
              <a:t>    network to help 95% Recycling</a:t>
            </a:r>
            <a:endParaRPr lang="ko-KR" alt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1856656" y="1251564"/>
            <a:ext cx="6120680" cy="4841732"/>
            <a:chOff x="2072680" y="1628800"/>
            <a:chExt cx="4824536" cy="3816424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2072680" y="1628800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KARA</a:t>
              </a:r>
              <a:endParaRPr lang="ko-KR" altLang="en-US" sz="1600"/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2072680" y="1916832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AI</a:t>
              </a:r>
              <a:endParaRPr lang="ko-KR" altLang="en-US" sz="1600"/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2072680" y="2204864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Dismantlers</a:t>
              </a:r>
              <a:endParaRPr lang="ko-KR" altLang="en-US" sz="1600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3872880" y="1844824"/>
              <a:ext cx="108012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smtClean="0"/>
                <a:t>K-ARN</a:t>
              </a:r>
              <a:endParaRPr lang="ko-KR" altLang="en-US" sz="2400" b="1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2072680" y="2492896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Recyclers</a:t>
              </a:r>
              <a:endParaRPr lang="ko-KR" altLang="en-US" sz="1600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2072680" y="3140968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JARA</a:t>
              </a:r>
              <a:endParaRPr lang="ko-KR" altLang="en-US" sz="160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2072680" y="3429000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SPN</a:t>
              </a:r>
              <a:endParaRPr lang="ko-KR" altLang="en-US" sz="160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072680" y="3717032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Tohoku Univ</a:t>
              </a:r>
              <a:endParaRPr lang="ko-KR" altLang="en-US" sz="160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872880" y="3356992"/>
              <a:ext cx="108012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smtClean="0"/>
                <a:t>J-ARN</a:t>
              </a:r>
              <a:endParaRPr lang="ko-KR" altLang="en-US" sz="2400" b="1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2072680" y="4005064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Dismantlers</a:t>
              </a:r>
              <a:endParaRPr lang="ko-KR" altLang="en-US" sz="1600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2072680" y="4653136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SJT Univ.</a:t>
              </a:r>
              <a:endParaRPr lang="ko-KR" altLang="en-US" sz="1600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3872880" y="4759052"/>
              <a:ext cx="1080120" cy="5760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smtClean="0"/>
                <a:t>C-ARN</a:t>
              </a:r>
              <a:endParaRPr lang="ko-KR" altLang="en-US" sz="2400" b="1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2072680" y="4941168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Dismantlers</a:t>
              </a:r>
              <a:endParaRPr lang="ko-KR" altLang="en-US" sz="160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2072680" y="5229200"/>
              <a:ext cx="1008112" cy="216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600" smtClean="0"/>
                <a:t>Recyclers</a:t>
              </a:r>
              <a:endParaRPr lang="ko-KR" altLang="en-US" sz="160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601072" y="3284984"/>
              <a:ext cx="1296144" cy="72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smtClean="0"/>
                <a:t>AARN</a:t>
              </a:r>
              <a:endParaRPr lang="ko-KR" altLang="en-US" sz="2800" b="1"/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3224808" y="1772816"/>
              <a:ext cx="43204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3224808" y="2018685"/>
              <a:ext cx="432048" cy="63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3224808" y="2247027"/>
              <a:ext cx="43204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V="1">
              <a:off x="3224808" y="2420888"/>
              <a:ext cx="43204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3224808" y="3284984"/>
              <a:ext cx="43204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3224808" y="3530853"/>
              <a:ext cx="432048" cy="63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V="1">
              <a:off x="3224808" y="3759195"/>
              <a:ext cx="43204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V="1">
              <a:off x="3224808" y="3933056"/>
              <a:ext cx="43204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3224808" y="4797152"/>
              <a:ext cx="43204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3224808" y="508518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3224808" y="5229200"/>
              <a:ext cx="43204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꺾인 연결선 39"/>
            <p:cNvCxnSpPr>
              <a:stCxn id="5" idx="3"/>
              <a:endCxn id="20" idx="1"/>
            </p:cNvCxnSpPr>
            <p:nvPr/>
          </p:nvCxnSpPr>
          <p:spPr>
            <a:xfrm>
              <a:off x="4953000" y="2132856"/>
              <a:ext cx="648072" cy="151216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꺾인 연결선 40"/>
            <p:cNvCxnSpPr>
              <a:stCxn id="10" idx="3"/>
              <a:endCxn id="20" idx="1"/>
            </p:cNvCxnSpPr>
            <p:nvPr/>
          </p:nvCxnSpPr>
          <p:spPr>
            <a:xfrm>
              <a:off x="4953000" y="3645024"/>
              <a:ext cx="648072" cy="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꺾인 연결선 43"/>
            <p:cNvCxnSpPr>
              <a:stCxn id="16" idx="3"/>
              <a:endCxn id="20" idx="1"/>
            </p:cNvCxnSpPr>
            <p:nvPr/>
          </p:nvCxnSpPr>
          <p:spPr>
            <a:xfrm flipV="1">
              <a:off x="4953000" y="3645024"/>
              <a:ext cx="648072" cy="140206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63039" y="188640"/>
            <a:ext cx="5080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How can each X-ARN be consist?</a:t>
            </a:r>
            <a:endParaRPr lang="ko-KR" altLang="en-US"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타원 92"/>
          <p:cNvSpPr/>
          <p:nvPr/>
        </p:nvSpPr>
        <p:spPr>
          <a:xfrm>
            <a:off x="2950016" y="4077072"/>
            <a:ext cx="2579048" cy="238001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mtClean="0">
                <a:solidFill>
                  <a:schemeClr val="tx1"/>
                </a:solidFill>
              </a:rPr>
              <a:t>Korea-</a:t>
            </a:r>
            <a:r>
              <a:rPr kumimoji="0" lang="en-US" altLang="ko-KR" sz="2000" b="1" smtClean="0">
                <a:solidFill>
                  <a:schemeClr val="tx1"/>
                </a:solidFill>
              </a:rPr>
              <a:t>ARN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mtClean="0">
                <a:solidFill>
                  <a:schemeClr val="tx1"/>
                </a:solidFill>
              </a:rPr>
              <a:t>Model of 95%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mtClean="0">
                <a:solidFill>
                  <a:schemeClr val="tx1"/>
                </a:solidFill>
              </a:rPr>
              <a:t>(Test bed)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1136576" y="1268760"/>
            <a:ext cx="2532466" cy="233624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mtClean="0">
                <a:solidFill>
                  <a:schemeClr val="tx1"/>
                </a:solidFill>
              </a:rPr>
              <a:t>China-ARN</a:t>
            </a:r>
            <a:endParaRPr kumimoji="0" lang="en-US" altLang="ko-KR" sz="2000" b="1" baseline="3000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baseline="3000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mtClean="0">
                <a:solidFill>
                  <a:schemeClr val="tx1"/>
                </a:solidFill>
              </a:rPr>
              <a:t>(Market size)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908132" y="3429000"/>
            <a:ext cx="2363070" cy="217955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mtClean="0">
                <a:solidFill>
                  <a:schemeClr val="tx1"/>
                </a:solidFill>
              </a:rPr>
              <a:t>Japan-ARN</a:t>
            </a:r>
            <a:endParaRPr kumimoji="0" lang="en-US" altLang="ko-KR" sz="2000" b="1" baseline="3000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mtClean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mtClean="0">
                <a:solidFill>
                  <a:schemeClr val="tx1"/>
                </a:solidFill>
              </a:rPr>
              <a:t>(Reuse Parts)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3559206" y="1196752"/>
            <a:ext cx="2276960" cy="210191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rIns="36000" anchor="ctr"/>
          <a:lstStyle/>
          <a:p>
            <a:pPr marL="31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mtClean="0">
                <a:solidFill>
                  <a:schemeClr val="tx1"/>
                </a:solidFill>
              </a:rPr>
              <a:t>Austrailia-ARN</a:t>
            </a:r>
            <a:endParaRPr kumimoji="0" lang="en-US" altLang="ko-KR" sz="2000" b="1" baseline="30000" smtClean="0">
              <a:solidFill>
                <a:schemeClr val="tx1"/>
              </a:solidFill>
            </a:endParaRPr>
          </a:p>
          <a:p>
            <a:pPr marL="3175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smtClean="0">
              <a:solidFill>
                <a:schemeClr val="tx1"/>
              </a:solidFill>
            </a:endParaRPr>
          </a:p>
          <a:p>
            <a:pPr marL="3175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mtClean="0">
                <a:solidFill>
                  <a:schemeClr val="tx1"/>
                </a:solidFill>
              </a:rPr>
              <a:t>(Expansion </a:t>
            </a:r>
          </a:p>
          <a:p>
            <a:pPr marL="31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mtClean="0">
                <a:solidFill>
                  <a:schemeClr val="tx1"/>
                </a:solidFill>
              </a:rPr>
              <a:t>of AAEF)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4894186" y="2848933"/>
            <a:ext cx="2363070" cy="217955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mtClean="0">
                <a:solidFill>
                  <a:schemeClr val="tx1"/>
                </a:solidFill>
              </a:rPr>
              <a:t>Malaysia-</a:t>
            </a:r>
            <a:r>
              <a:rPr kumimoji="0" lang="en-US" altLang="ko-KR" sz="2000" b="1" smtClean="0">
                <a:solidFill>
                  <a:schemeClr val="tx1"/>
                </a:solidFill>
              </a:rPr>
              <a:t>ARN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smtClean="0">
              <a:solidFill>
                <a:schemeClr val="tx1"/>
              </a:solidFill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mtClean="0">
                <a:solidFill>
                  <a:schemeClr val="tx1"/>
                </a:solidFill>
              </a:rPr>
              <a:t>(Trading)</a:t>
            </a:r>
            <a:endParaRPr kumimoji="0" lang="ko-KR" altLang="en-US" sz="2000" b="1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039" y="188640"/>
            <a:ext cx="449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mtClean="0"/>
              <a:t>How can we organize AARN?</a:t>
            </a:r>
            <a:endParaRPr lang="ko-KR" altLang="en-US" sz="2400" b="1"/>
          </a:p>
        </p:txBody>
      </p:sp>
      <p:sp>
        <p:nvSpPr>
          <p:cNvPr id="26633" name="TextBox 96"/>
          <p:cNvSpPr txBox="1">
            <a:spLocks noChangeArrowheads="1"/>
          </p:cNvSpPr>
          <p:nvPr/>
        </p:nvSpPr>
        <p:spPr bwMode="auto">
          <a:xfrm>
            <a:off x="3224808" y="4232121"/>
            <a:ext cx="11252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AI / KARA</a:t>
            </a:r>
            <a:endParaRPr kumimoji="0" lang="ko-KR" altLang="en-US" sz="12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34" name="TextBox 97"/>
          <p:cNvSpPr txBox="1">
            <a:spLocks noChangeArrowheads="1"/>
          </p:cNvSpPr>
          <p:nvPr/>
        </p:nvSpPr>
        <p:spPr bwMode="auto">
          <a:xfrm>
            <a:off x="1515520" y="1581340"/>
            <a:ext cx="8414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SJT Univ.</a:t>
            </a:r>
            <a:endParaRPr kumimoji="0" lang="ko-KR" altLang="en-US" sz="12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35" name="TextBox 98"/>
          <p:cNvSpPr txBox="1">
            <a:spLocks noChangeArrowheads="1"/>
          </p:cNvSpPr>
          <p:nvPr/>
        </p:nvSpPr>
        <p:spPr bwMode="auto">
          <a:xfrm>
            <a:off x="848544" y="3590880"/>
            <a:ext cx="16149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Tohoku Univ. / SPN</a:t>
            </a:r>
            <a:endParaRPr kumimoji="0" lang="ko-KR" altLang="en-US" sz="12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636" name="TextBox 99"/>
          <p:cNvSpPr txBox="1">
            <a:spLocks noChangeArrowheads="1"/>
          </p:cNvSpPr>
          <p:nvPr/>
        </p:nvSpPr>
        <p:spPr bwMode="auto">
          <a:xfrm>
            <a:off x="3728864" y="1257061"/>
            <a:ext cx="86409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ARAA</a:t>
            </a:r>
            <a:endParaRPr kumimoji="0" lang="ko-KR" altLang="en-US" sz="12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" name="타원 107"/>
          <p:cNvSpPr/>
          <p:nvPr/>
        </p:nvSpPr>
        <p:spPr>
          <a:xfrm>
            <a:off x="3368824" y="3737577"/>
            <a:ext cx="0" cy="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/>
          </a:p>
        </p:txBody>
      </p:sp>
      <p:sp>
        <p:nvSpPr>
          <p:cNvPr id="111" name="타원 110"/>
          <p:cNvSpPr/>
          <p:nvPr/>
        </p:nvSpPr>
        <p:spPr>
          <a:xfrm>
            <a:off x="3427782" y="4552503"/>
            <a:ext cx="0" cy="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/>
          </a:p>
        </p:txBody>
      </p:sp>
      <p:sp>
        <p:nvSpPr>
          <p:cNvPr id="113" name="타원 112"/>
          <p:cNvSpPr/>
          <p:nvPr/>
        </p:nvSpPr>
        <p:spPr>
          <a:xfrm>
            <a:off x="4196830" y="2656924"/>
            <a:ext cx="0" cy="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/>
          </a:p>
        </p:txBody>
      </p:sp>
      <p:sp>
        <p:nvSpPr>
          <p:cNvPr id="20" name="TextBox 96"/>
          <p:cNvSpPr txBox="1">
            <a:spLocks noChangeArrowheads="1"/>
          </p:cNvSpPr>
          <p:nvPr/>
        </p:nvSpPr>
        <p:spPr bwMode="auto">
          <a:xfrm>
            <a:off x="4926112" y="3212976"/>
            <a:ext cx="161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Sendok / MAARA</a:t>
            </a:r>
            <a:endParaRPr kumimoji="0" lang="ko-KR" altLang="en-US" sz="12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761312" y="2852936"/>
            <a:ext cx="1950750" cy="1800200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mtClean="0">
                <a:solidFill>
                  <a:schemeClr val="tx1"/>
                </a:solidFill>
              </a:rPr>
              <a:t>X-ARN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mtClean="0">
                <a:solidFill>
                  <a:schemeClr val="tx1"/>
                </a:solidFill>
              </a:rPr>
              <a:t>(Role model)</a:t>
            </a:r>
          </a:p>
        </p:txBody>
      </p:sp>
      <p:sp>
        <p:nvSpPr>
          <p:cNvPr id="22" name="TextBox 99"/>
          <p:cNvSpPr txBox="1">
            <a:spLocks noChangeArrowheads="1"/>
          </p:cNvSpPr>
          <p:nvPr/>
        </p:nvSpPr>
        <p:spPr bwMode="auto">
          <a:xfrm>
            <a:off x="7857653" y="2895327"/>
            <a:ext cx="1595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Leading organization(s)</a:t>
            </a:r>
            <a:endParaRPr kumimoji="0" lang="ko-KR" altLang="en-US" sz="1200" b="1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4808" y="335873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smtClean="0"/>
              <a:t>AARN</a:t>
            </a:r>
            <a:endParaRPr lang="ko-KR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4가로기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A4가로기본</Template>
  <TotalTime>3614</TotalTime>
  <Words>2054</Words>
  <Application>Microsoft Office PowerPoint</Application>
  <PresentationFormat>A4 용지(210x297mm)</PresentationFormat>
  <Paragraphs>530</Paragraphs>
  <Slides>22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A4가로기본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JHW-AE</dc:creator>
  <cp:lastModifiedBy>JHW-AE</cp:lastModifiedBy>
  <cp:revision>20</cp:revision>
  <dcterms:created xsi:type="dcterms:W3CDTF">2012-11-26T02:22:54Z</dcterms:created>
  <dcterms:modified xsi:type="dcterms:W3CDTF">2012-11-30T22:53:59Z</dcterms:modified>
</cp:coreProperties>
</file>